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63" r:id="rId3"/>
    <p:sldId id="297" r:id="rId4"/>
    <p:sldId id="270" r:id="rId5"/>
    <p:sldId id="271" r:id="rId6"/>
    <p:sldId id="266" r:id="rId7"/>
    <p:sldId id="279" r:id="rId8"/>
    <p:sldId id="278" r:id="rId9"/>
    <p:sldId id="265" r:id="rId10"/>
    <p:sldId id="273" r:id="rId11"/>
    <p:sldId id="283" r:id="rId12"/>
    <p:sldId id="290" r:id="rId13"/>
    <p:sldId id="259" r:id="rId14"/>
    <p:sldId id="287" r:id="rId15"/>
    <p:sldId id="292" r:id="rId16"/>
    <p:sldId id="288" r:id="rId17"/>
    <p:sldId id="293" r:id="rId18"/>
    <p:sldId id="264" r:id="rId19"/>
    <p:sldId id="294" r:id="rId20"/>
    <p:sldId id="286" r:id="rId21"/>
    <p:sldId id="260" r:id="rId22"/>
    <p:sldId id="296" r:id="rId23"/>
    <p:sldId id="289" r:id="rId24"/>
    <p:sldId id="261" r:id="rId25"/>
    <p:sldId id="291" r:id="rId26"/>
    <p:sldId id="298" r:id="rId27"/>
    <p:sldId id="272" r:id="rId28"/>
    <p:sldId id="267" r:id="rId29"/>
    <p:sldId id="295" r:id="rId3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9" d="100"/>
          <a:sy n="79" d="100"/>
        </p:scale>
        <p:origin x="-2544" y="-7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05139982502187E-2"/>
          <c:y val="0.14649030151718839"/>
          <c:w val="0.90604403616214646"/>
          <c:h val="0.85350969848281155"/>
        </c:manualLayout>
      </c:layout>
      <c:barChart>
        <c:barDir val="bar"/>
        <c:grouping val="clustered"/>
        <c:varyColors val="0"/>
        <c:ser>
          <c:idx val="0"/>
          <c:order val="0"/>
          <c:tx>
            <c:strRef>
              <c:f>Sheet1!$B$1</c:f>
              <c:strCache>
                <c:ptCount val="1"/>
                <c:pt idx="0">
                  <c:v>Column1</c:v>
                </c:pt>
              </c:strCache>
            </c:strRef>
          </c:tx>
          <c:invertIfNegative val="0"/>
          <c:dLbls>
            <c:txPr>
              <a:bodyPr/>
              <a:lstStyle/>
              <a:p>
                <a:pPr>
                  <a:defRPr sz="1800">
                    <a:solidFill>
                      <a:schemeClr val="bg1"/>
                    </a:solidFill>
                    <a:latin typeface="Times New Roman" panose="02020603050405020304" pitchFamily="18" charset="0"/>
                    <a:cs typeface="Times New Roman" panose="02020603050405020304" pitchFamily="18" charset="0"/>
                  </a:defRPr>
                </a:pPr>
                <a:endParaRPr lang="en-US"/>
              </a:p>
            </c:txPr>
            <c:dLblPos val="inEnd"/>
            <c:showLegendKey val="0"/>
            <c:showVal val="1"/>
            <c:showCatName val="0"/>
            <c:showSerName val="0"/>
            <c:showPercent val="0"/>
            <c:showBubbleSize val="0"/>
            <c:showLeaderLines val="0"/>
          </c:dLbls>
          <c:cat>
            <c:strRef>
              <c:f>Sheet1!$A$2:$A$16</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strCache>
            </c:strRef>
          </c:cat>
          <c:val>
            <c:numRef>
              <c:f>Sheet1!$B$2:$B$16</c:f>
              <c:numCache>
                <c:formatCode>_("$"* #,##0_);_("$"* \(#,##0\);_("$"* "-"??_);_(@_)</c:formatCode>
                <c:ptCount val="15"/>
                <c:pt idx="0">
                  <c:v>569449</c:v>
                </c:pt>
                <c:pt idx="1">
                  <c:v>577601</c:v>
                </c:pt>
                <c:pt idx="2">
                  <c:v>493691</c:v>
                </c:pt>
                <c:pt idx="3">
                  <c:v>802660</c:v>
                </c:pt>
                <c:pt idx="4">
                  <c:v>468683</c:v>
                </c:pt>
                <c:pt idx="5">
                  <c:v>734891</c:v>
                </c:pt>
                <c:pt idx="6">
                  <c:v>362930</c:v>
                </c:pt>
                <c:pt idx="7">
                  <c:v>653726</c:v>
                </c:pt>
                <c:pt idx="8">
                  <c:v>1172024</c:v>
                </c:pt>
                <c:pt idx="9">
                  <c:v>1081315</c:v>
                </c:pt>
                <c:pt idx="10">
                  <c:v>1132000</c:v>
                </c:pt>
                <c:pt idx="11">
                  <c:v>500000</c:v>
                </c:pt>
                <c:pt idx="12">
                  <c:v>500000</c:v>
                </c:pt>
                <c:pt idx="13">
                  <c:v>500000</c:v>
                </c:pt>
                <c:pt idx="14">
                  <c:v>500000</c:v>
                </c:pt>
              </c:numCache>
            </c:numRef>
          </c:val>
        </c:ser>
        <c:dLbls>
          <c:showLegendKey val="0"/>
          <c:showVal val="1"/>
          <c:showCatName val="0"/>
          <c:showSerName val="0"/>
          <c:showPercent val="0"/>
          <c:showBubbleSize val="0"/>
        </c:dLbls>
        <c:gapWidth val="32"/>
        <c:overlap val="-8"/>
        <c:axId val="76103680"/>
        <c:axId val="67076672"/>
      </c:barChart>
      <c:catAx>
        <c:axId val="76103680"/>
        <c:scaling>
          <c:orientation val="minMax"/>
        </c:scaling>
        <c:delete val="0"/>
        <c:axPos val="l"/>
        <c:numFmt formatCode="General" sourceLinked="1"/>
        <c:majorTickMark val="out"/>
        <c:minorTickMark val="none"/>
        <c:tickLblPos val="nextTo"/>
        <c:txPr>
          <a:bodyPr/>
          <a:lstStyle/>
          <a:p>
            <a:pPr>
              <a:defRPr sz="1600">
                <a:latin typeface="Times New Roman" panose="02020603050405020304" pitchFamily="18" charset="0"/>
                <a:cs typeface="Times New Roman" panose="02020603050405020304" pitchFamily="18" charset="0"/>
              </a:defRPr>
            </a:pPr>
            <a:endParaRPr lang="en-US"/>
          </a:p>
        </c:txPr>
        <c:crossAx val="67076672"/>
        <c:crosses val="autoZero"/>
        <c:auto val="1"/>
        <c:lblAlgn val="ctr"/>
        <c:lblOffset val="100"/>
        <c:noMultiLvlLbl val="0"/>
      </c:catAx>
      <c:valAx>
        <c:axId val="67076672"/>
        <c:scaling>
          <c:orientation val="minMax"/>
        </c:scaling>
        <c:delete val="1"/>
        <c:axPos val="b"/>
        <c:majorGridlines>
          <c:spPr>
            <a:ln>
              <a:noFill/>
            </a:ln>
          </c:spPr>
        </c:majorGridlines>
        <c:numFmt formatCode="_(&quot;$&quot;* #,##0_);_(&quot;$&quot;* \(#,##0\);_(&quot;$&quot;* &quot;-&quot;??_);_(@_)" sourceLinked="1"/>
        <c:majorTickMark val="out"/>
        <c:minorTickMark val="none"/>
        <c:tickLblPos val="nextTo"/>
        <c:crossAx val="7610368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'[Sales Tax Recap.xlsx]Sheet1'!$K$10</c:f>
              <c:strCache>
                <c:ptCount val="1"/>
                <c:pt idx="0">
                  <c:v>Annual Street Expenditures</c:v>
                </c:pt>
              </c:strCache>
            </c:strRef>
          </c:tx>
          <c:invertIfNegative val="0"/>
          <c:cat>
            <c:strRef>
              <c:f>'[Sales Tax Recap.xlsx]Sheet1'!$J$11:$J$12</c:f>
              <c:strCache>
                <c:ptCount val="2"/>
                <c:pt idx="0">
                  <c:v>General Fund 
Available for Streets</c:v>
                </c:pt>
                <c:pt idx="1">
                  <c:v>General Fund +
Alamosa Streets Trust</c:v>
                </c:pt>
              </c:strCache>
            </c:strRef>
          </c:cat>
          <c:val>
            <c:numRef>
              <c:f>'[Sales Tax Recap.xlsx]Sheet1'!$K$11:$K$12</c:f>
              <c:numCache>
                <c:formatCode>"$"#,##0</c:formatCode>
                <c:ptCount val="2"/>
                <c:pt idx="0">
                  <c:v>500000</c:v>
                </c:pt>
                <c:pt idx="1">
                  <c:v>1800000</c:v>
                </c:pt>
              </c:numCache>
            </c:numRef>
          </c:val>
        </c:ser>
        <c:dLbls>
          <c:showLegendKey val="0"/>
          <c:showVal val="0"/>
          <c:showCatName val="0"/>
          <c:showSerName val="0"/>
          <c:showPercent val="0"/>
          <c:showBubbleSize val="0"/>
        </c:dLbls>
        <c:gapWidth val="150"/>
        <c:axId val="77042688"/>
        <c:axId val="65627840"/>
      </c:barChart>
      <c:catAx>
        <c:axId val="77042688"/>
        <c:scaling>
          <c:orientation val="minMax"/>
        </c:scaling>
        <c:delete val="0"/>
        <c:axPos val="b"/>
        <c:majorTickMark val="out"/>
        <c:minorTickMark val="none"/>
        <c:tickLblPos val="nextTo"/>
        <c:crossAx val="65627840"/>
        <c:crosses val="autoZero"/>
        <c:auto val="1"/>
        <c:lblAlgn val="ctr"/>
        <c:lblOffset val="100"/>
        <c:noMultiLvlLbl val="0"/>
      </c:catAx>
      <c:valAx>
        <c:axId val="65627840"/>
        <c:scaling>
          <c:orientation val="minMax"/>
        </c:scaling>
        <c:delete val="0"/>
        <c:axPos val="l"/>
        <c:majorGridlines/>
        <c:numFmt formatCode="&quot;$&quot;#,##0" sourceLinked="1"/>
        <c:majorTickMark val="out"/>
        <c:minorTickMark val="none"/>
        <c:tickLblPos val="nextTo"/>
        <c:crossAx val="77042688"/>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4286CB-AA17-4596-99A6-F1A801F2AB8A}" type="datetimeFigureOut">
              <a:rPr lang="en-US" smtClean="0"/>
              <a:t>8/19/2019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0CEB8410-E29A-4D22-BE15-A349F50050DE}" type="slidenum">
              <a:rPr lang="en-US" smtClean="0"/>
              <a:t>‹#›</a:t>
            </a:fld>
            <a:endParaRPr lang="en-US"/>
          </a:p>
        </p:txBody>
      </p:sp>
    </p:spTree>
    <p:extLst>
      <p:ext uri="{BB962C8B-B14F-4D97-AF65-F5344CB8AC3E}">
        <p14:creationId xmlns:p14="http://schemas.microsoft.com/office/powerpoint/2010/main" val="3716572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4D0C9E6-A665-43D6-A876-9D48F059DBFB}" type="datetimeFigureOut">
              <a:rPr lang="en-US" smtClean="0"/>
              <a:t>8/19/2019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3AFDEE3B-F5E3-4629-BB89-F37140998DF1}" type="slidenum">
              <a:rPr lang="en-US" smtClean="0"/>
              <a:t>‹#›</a:t>
            </a:fld>
            <a:endParaRPr lang="en-US"/>
          </a:p>
        </p:txBody>
      </p:sp>
    </p:spTree>
    <p:extLst>
      <p:ext uri="{BB962C8B-B14F-4D97-AF65-F5344CB8AC3E}">
        <p14:creationId xmlns:p14="http://schemas.microsoft.com/office/powerpoint/2010/main" val="51981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615E75D-6698-43B8-96E8-BFF2556B696A}" type="datetimeFigureOut">
              <a:rPr lang="en-US" smtClean="0"/>
              <a:t>8/19/2019</a:t>
            </a:fld>
            <a:endParaRPr lang="en-US"/>
          </a:p>
        </p:txBody>
      </p:sp>
      <p:sp>
        <p:nvSpPr>
          <p:cNvPr id="8" name="Slide Number Placeholder 7"/>
          <p:cNvSpPr>
            <a:spLocks noGrp="1"/>
          </p:cNvSpPr>
          <p:nvPr>
            <p:ph type="sldNum" sz="quarter" idx="11"/>
          </p:nvPr>
        </p:nvSpPr>
        <p:spPr/>
        <p:txBody>
          <a:bodyPr/>
          <a:lstStyle/>
          <a:p>
            <a:fld id="{EA75A39C-4897-489E-8692-FE8B835B56C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15E75D-6698-43B8-96E8-BFF2556B696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5A39C-4897-489E-8692-FE8B835B56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15E75D-6698-43B8-96E8-BFF2556B696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5A39C-4897-489E-8692-FE8B835B56C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615E75D-6698-43B8-96E8-BFF2556B696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5A39C-4897-489E-8692-FE8B835B56C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15E75D-6698-43B8-96E8-BFF2556B696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5A39C-4897-489E-8692-FE8B835B56CB}"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615E75D-6698-43B8-96E8-BFF2556B696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5A39C-4897-489E-8692-FE8B835B56CB}"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615E75D-6698-43B8-96E8-BFF2556B696A}" type="datetimeFigureOut">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75A39C-4897-489E-8692-FE8B835B56CB}"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15E75D-6698-43B8-96E8-BFF2556B696A}" type="datetimeFigureOut">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75A39C-4897-489E-8692-FE8B835B56C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5E75D-6698-43B8-96E8-BFF2556B696A}" type="datetimeFigureOut">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75A39C-4897-489E-8692-FE8B835B56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5E75D-6698-43B8-96E8-BFF2556B696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5A39C-4897-489E-8692-FE8B835B56C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5E75D-6698-43B8-96E8-BFF2556B696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5A39C-4897-489E-8692-FE8B835B56C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615E75D-6698-43B8-96E8-BFF2556B696A}" type="datetimeFigureOut">
              <a:rPr lang="en-US" smtClean="0"/>
              <a:t>8/19/2019</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A75A39C-4897-489E-8692-FE8B835B56CB}"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brooks\AppData\Local\Temp\ASTcolorStacked.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0"/>
            <a:ext cx="6858000" cy="2125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9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2032"/>
            <a:ext cx="9109056" cy="914400"/>
          </a:xfrm>
        </p:spPr>
        <p:txBody>
          <a:bodyPr/>
          <a:lstStyle/>
          <a:p>
            <a:r>
              <a:rPr lang="en-US" sz="4800" dirty="0" smtClean="0"/>
              <a:t>2019 General Fund Expenditures</a:t>
            </a:r>
            <a:endParaRPr lang="en-US" sz="4800" dirty="0"/>
          </a:p>
        </p:txBody>
      </p:sp>
      <p:pic>
        <p:nvPicPr>
          <p:cNvPr id="4098" name="Picture 2" descr="https://lh6.googleusercontent.com/zIeNbdIvLzWgn8MINgqd2cNH3jWhMbww6n66e3csQfMGyCOGGLAJAOi04uZBLckaagu6UcN7W2oXP5f-Y0v90bvZ6qpDQYCngPL5WKnAxRlnmcsOWhxLQJFcAhOLOgtvzeqStGZXnK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09056" cy="56858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2600" y="3581400"/>
            <a:ext cx="1828800" cy="523220"/>
          </a:xfrm>
          <a:prstGeom prst="rect">
            <a:avLst/>
          </a:prstGeom>
          <a:noFill/>
        </p:spPr>
        <p:txBody>
          <a:bodyPr wrap="square" rtlCol="0">
            <a:spAutoFit/>
          </a:bodyPr>
          <a:lstStyle/>
          <a:p>
            <a:r>
              <a:rPr lang="en-US" sz="1400" dirty="0" smtClean="0">
                <a:solidFill>
                  <a:schemeClr val="bg1"/>
                </a:solidFill>
              </a:rPr>
              <a:t>operations &amp; capital (streets &amp; equip.)</a:t>
            </a:r>
            <a:endParaRPr lang="en-US" sz="1400" dirty="0">
              <a:solidFill>
                <a:schemeClr val="bg1"/>
              </a:solidFill>
            </a:endParaRPr>
          </a:p>
        </p:txBody>
      </p:sp>
    </p:spTree>
    <p:extLst>
      <p:ext uri="{BB962C8B-B14F-4D97-AF65-F5344CB8AC3E}">
        <p14:creationId xmlns:p14="http://schemas.microsoft.com/office/powerpoint/2010/main" val="3009783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524000"/>
          </a:xfrm>
        </p:spPr>
        <p:txBody>
          <a:bodyPr/>
          <a:lstStyle/>
          <a:p>
            <a:r>
              <a:rPr lang="en-US" sz="4800" dirty="0" smtClean="0"/>
              <a:t>Regular Growth in Sales Tax Cannot Solve</a:t>
            </a:r>
            <a:endParaRPr lang="en-US" sz="4800" dirty="0"/>
          </a:p>
        </p:txBody>
      </p:sp>
      <p:sp>
        <p:nvSpPr>
          <p:cNvPr id="5" name="Content Placeholder 4"/>
          <p:cNvSpPr>
            <a:spLocks noGrp="1"/>
          </p:cNvSpPr>
          <p:nvPr>
            <p:ph idx="1"/>
          </p:nvPr>
        </p:nvSpPr>
        <p:spPr>
          <a:xfrm>
            <a:off x="152400" y="1600200"/>
            <a:ext cx="8839200" cy="5029200"/>
          </a:xfrm>
        </p:spPr>
        <p:txBody>
          <a:bodyPr>
            <a:normAutofit fontScale="92500"/>
          </a:bodyPr>
          <a:lstStyle/>
          <a:p>
            <a:r>
              <a:rPr lang="en-US" dirty="0" smtClean="0"/>
              <a:t>Sales Tax Collection 2014-2018</a:t>
            </a:r>
          </a:p>
          <a:p>
            <a:pPr lvl="1"/>
            <a:r>
              <a:rPr lang="en-US" dirty="0" smtClean="0"/>
              <a:t>2014 – 3.05% increase = $167,439</a:t>
            </a:r>
          </a:p>
          <a:p>
            <a:pPr lvl="1"/>
            <a:r>
              <a:rPr lang="en-US" dirty="0" smtClean="0"/>
              <a:t>2015 – 4.82% increase = $240,067</a:t>
            </a:r>
          </a:p>
          <a:p>
            <a:pPr lvl="1"/>
            <a:r>
              <a:rPr lang="en-US" dirty="0" smtClean="0"/>
              <a:t>2016 – 4.78% increase = $266,941</a:t>
            </a:r>
          </a:p>
          <a:p>
            <a:pPr lvl="1"/>
            <a:r>
              <a:rPr lang="en-US" dirty="0" smtClean="0"/>
              <a:t>2017 – 2.51% increase = $150,659</a:t>
            </a:r>
          </a:p>
          <a:p>
            <a:pPr lvl="1"/>
            <a:r>
              <a:rPr lang="en-US" dirty="0" smtClean="0"/>
              <a:t>2018 – 4.63% increase = $283,268</a:t>
            </a:r>
          </a:p>
          <a:p>
            <a:pPr lvl="1"/>
            <a:endParaRPr lang="en-US" dirty="0" smtClean="0"/>
          </a:p>
          <a:p>
            <a:r>
              <a:rPr lang="en-US" dirty="0" smtClean="0"/>
              <a:t>Comparative Increases in Operations</a:t>
            </a:r>
          </a:p>
          <a:p>
            <a:pPr lvl="1"/>
            <a:r>
              <a:rPr lang="en-US" dirty="0" smtClean="0"/>
              <a:t>Annual increase for general fund health insurance at 4% is approximately $28,000.</a:t>
            </a:r>
          </a:p>
          <a:p>
            <a:pPr lvl="1"/>
            <a:r>
              <a:rPr lang="en-US" dirty="0" smtClean="0"/>
              <a:t>A 3% increase in other operations such as gas, oil, materials, etc. is approximately $89,500.</a:t>
            </a:r>
          </a:p>
          <a:p>
            <a:pPr lvl="1"/>
            <a:endParaRPr lang="en-US" dirty="0" smtClean="0"/>
          </a:p>
          <a:p>
            <a:pPr marL="400050"/>
            <a:r>
              <a:rPr lang="en-US" dirty="0" smtClean="0"/>
              <a:t>HUTF brings in about $260,000 per year and has grown only 4% since 2014</a:t>
            </a:r>
          </a:p>
          <a:p>
            <a:pPr lvl="1"/>
            <a:endParaRPr lang="en-US" dirty="0" smtClean="0"/>
          </a:p>
          <a:p>
            <a:r>
              <a:rPr lang="en-US" dirty="0"/>
              <a:t>Since 2015 the City has received </a:t>
            </a:r>
            <a:r>
              <a:rPr lang="en-US" b="1" dirty="0">
                <a:solidFill>
                  <a:schemeClr val="accent3"/>
                </a:solidFill>
              </a:rPr>
              <a:t>$</a:t>
            </a:r>
            <a:r>
              <a:rPr lang="en-US" b="1" dirty="0" smtClean="0">
                <a:solidFill>
                  <a:schemeClr val="accent3"/>
                </a:solidFill>
              </a:rPr>
              <a:t>6,703,054 </a:t>
            </a:r>
            <a:r>
              <a:rPr lang="en-US" dirty="0" smtClean="0"/>
              <a:t>in grants</a:t>
            </a:r>
            <a:endParaRPr lang="en-US" dirty="0"/>
          </a:p>
        </p:txBody>
      </p:sp>
      <p:sp>
        <p:nvSpPr>
          <p:cNvPr id="2" name="TextBox 1"/>
          <p:cNvSpPr txBox="1"/>
          <p:nvPr/>
        </p:nvSpPr>
        <p:spPr>
          <a:xfrm>
            <a:off x="5562600" y="2438400"/>
            <a:ext cx="2971800" cy="461665"/>
          </a:xfrm>
          <a:prstGeom prst="rect">
            <a:avLst/>
          </a:prstGeom>
          <a:noFill/>
        </p:spPr>
        <p:txBody>
          <a:bodyPr wrap="square" rtlCol="0">
            <a:spAutoFit/>
          </a:bodyPr>
          <a:lstStyle/>
          <a:p>
            <a:r>
              <a:rPr lang="en-US" sz="2400" b="1" dirty="0" smtClean="0">
                <a:solidFill>
                  <a:schemeClr val="accent3"/>
                </a:solidFill>
              </a:rPr>
              <a:t>1 block = $300,000</a:t>
            </a:r>
            <a:endParaRPr lang="en-US" sz="2400" b="1" dirty="0">
              <a:solidFill>
                <a:schemeClr val="accent3"/>
              </a:solidFill>
            </a:endParaRPr>
          </a:p>
        </p:txBody>
      </p:sp>
    </p:spTree>
    <p:extLst>
      <p:ext uri="{BB962C8B-B14F-4D97-AF65-F5344CB8AC3E}">
        <p14:creationId xmlns:p14="http://schemas.microsoft.com/office/powerpoint/2010/main" val="1841444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524000"/>
          </a:xfrm>
        </p:spPr>
        <p:txBody>
          <a:bodyPr/>
          <a:lstStyle/>
          <a:p>
            <a:r>
              <a:rPr lang="en-US" sz="4800" dirty="0" smtClean="0"/>
              <a:t>Cutting Services Cannot Solve</a:t>
            </a:r>
            <a:endParaRPr lang="en-US" sz="4800" dirty="0"/>
          </a:p>
        </p:txBody>
      </p:sp>
      <p:sp>
        <p:nvSpPr>
          <p:cNvPr id="5" name="Content Placeholder 4"/>
          <p:cNvSpPr>
            <a:spLocks noGrp="1"/>
          </p:cNvSpPr>
          <p:nvPr>
            <p:ph idx="1"/>
          </p:nvPr>
        </p:nvSpPr>
        <p:spPr/>
        <p:txBody>
          <a:bodyPr>
            <a:normAutofit lnSpcReduction="10000"/>
          </a:bodyPr>
          <a:lstStyle/>
          <a:p>
            <a:r>
              <a:rPr lang="en-US" dirty="0" smtClean="0"/>
              <a:t>Average cost of construction for just one block is </a:t>
            </a:r>
            <a:r>
              <a:rPr lang="en-US" dirty="0" smtClean="0">
                <a:solidFill>
                  <a:schemeClr val="accent3"/>
                </a:solidFill>
              </a:rPr>
              <a:t>$300,000 </a:t>
            </a:r>
          </a:p>
          <a:p>
            <a:pPr lvl="1"/>
            <a:endParaRPr lang="en-US" dirty="0" smtClean="0"/>
          </a:p>
          <a:p>
            <a:r>
              <a:rPr lang="en-US" dirty="0" smtClean="0"/>
              <a:t>What is expendable out of the </a:t>
            </a:r>
            <a:r>
              <a:rPr lang="en-US" dirty="0" smtClean="0">
                <a:solidFill>
                  <a:schemeClr val="accent3"/>
                </a:solidFill>
              </a:rPr>
              <a:t>General Fund</a:t>
            </a:r>
            <a:r>
              <a:rPr lang="en-US" dirty="0" smtClean="0"/>
              <a:t>?</a:t>
            </a:r>
          </a:p>
          <a:p>
            <a:pPr lvl="1"/>
            <a:r>
              <a:rPr lang="en-US" dirty="0" smtClean="0"/>
              <a:t>Legal Division - $138,320</a:t>
            </a:r>
          </a:p>
          <a:p>
            <a:pPr lvl="1"/>
            <a:r>
              <a:rPr lang="en-US" dirty="0" smtClean="0"/>
              <a:t>Municipal Court - $722,121</a:t>
            </a:r>
          </a:p>
          <a:p>
            <a:pPr lvl="1"/>
            <a:r>
              <a:rPr lang="en-US" dirty="0" smtClean="0"/>
              <a:t>City Manager Office - $292,052</a:t>
            </a:r>
          </a:p>
          <a:p>
            <a:pPr lvl="1"/>
            <a:r>
              <a:rPr lang="en-US" dirty="0" smtClean="0"/>
              <a:t>Finance Department - $446,440</a:t>
            </a:r>
          </a:p>
          <a:p>
            <a:pPr lvl="1"/>
            <a:r>
              <a:rPr lang="en-US" dirty="0" smtClean="0"/>
              <a:t>City Council - $94,847</a:t>
            </a:r>
          </a:p>
          <a:p>
            <a:pPr lvl="1"/>
            <a:r>
              <a:rPr lang="en-US" dirty="0" smtClean="0"/>
              <a:t>Parks Department - $539,080</a:t>
            </a:r>
          </a:p>
          <a:p>
            <a:pPr lvl="1"/>
            <a:r>
              <a:rPr lang="en-US" dirty="0" smtClean="0"/>
              <a:t>Economic Development - $135,680</a:t>
            </a:r>
            <a:endParaRPr lang="en-US" dirty="0"/>
          </a:p>
          <a:p>
            <a:pPr lvl="1"/>
            <a:r>
              <a:rPr lang="en-US" dirty="0"/>
              <a:t>Art Program </a:t>
            </a:r>
            <a:r>
              <a:rPr lang="en-US" dirty="0" smtClean="0"/>
              <a:t>- $</a:t>
            </a:r>
            <a:r>
              <a:rPr lang="en-US" dirty="0"/>
              <a:t>25,000</a:t>
            </a:r>
          </a:p>
          <a:p>
            <a:pPr lvl="1"/>
            <a:r>
              <a:rPr lang="en-US" dirty="0" smtClean="0"/>
              <a:t>Cut Personnel – General Fund Personnel Costs (minus public safety &amp; streets) = $2,707,023 </a:t>
            </a:r>
          </a:p>
          <a:p>
            <a:pPr lvl="2"/>
            <a:r>
              <a:rPr lang="en-US" dirty="0" smtClean="0"/>
              <a:t>Therefore, to get $1,300,000 we would need to cut </a:t>
            </a:r>
            <a:r>
              <a:rPr lang="en-US" dirty="0" smtClean="0">
                <a:solidFill>
                  <a:schemeClr val="accent3"/>
                </a:solidFill>
              </a:rPr>
              <a:t>48%</a:t>
            </a:r>
            <a:r>
              <a:rPr lang="en-US" dirty="0" smtClean="0"/>
              <a:t> of employees.</a:t>
            </a:r>
          </a:p>
        </p:txBody>
      </p:sp>
      <p:pic>
        <p:nvPicPr>
          <p:cNvPr id="7170" name="Picture 2" descr="C:\Users\hbrooks\AppData\Local\Temp\ASTcolorLong.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6248400"/>
            <a:ext cx="4288545" cy="45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041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r>
              <a:rPr lang="en-US" dirty="0" smtClean="0"/>
              <a:t>Citizen Streets Committee</a:t>
            </a:r>
            <a:endParaRPr lang="en-US" dirty="0"/>
          </a:p>
        </p:txBody>
      </p:sp>
      <p:sp>
        <p:nvSpPr>
          <p:cNvPr id="3" name="Content Placeholder 2"/>
          <p:cNvSpPr>
            <a:spLocks noGrp="1"/>
          </p:cNvSpPr>
          <p:nvPr>
            <p:ph idx="1"/>
          </p:nvPr>
        </p:nvSpPr>
        <p:spPr>
          <a:xfrm>
            <a:off x="457200" y="1981200"/>
            <a:ext cx="8229600" cy="4800600"/>
          </a:xfrm>
        </p:spPr>
        <p:txBody>
          <a:bodyPr>
            <a:normAutofit lnSpcReduction="10000"/>
          </a:bodyPr>
          <a:lstStyle/>
          <a:p>
            <a:pPr marL="0" indent="0">
              <a:buNone/>
            </a:pPr>
            <a:r>
              <a:rPr lang="en-US" dirty="0" smtClean="0"/>
              <a:t>Purpose:  Through community volunteers representing all areas of Alamosa, prioritize street projects for City Council consideration. </a:t>
            </a:r>
            <a:endParaRPr lang="en-US" sz="1200" dirty="0" smtClean="0"/>
          </a:p>
          <a:p>
            <a:pPr marL="0" indent="0">
              <a:buNone/>
            </a:pPr>
            <a:endParaRPr lang="en-US" sz="1200" dirty="0" smtClean="0"/>
          </a:p>
          <a:p>
            <a:pPr marL="0" indent="0">
              <a:buNone/>
            </a:pPr>
            <a:r>
              <a:rPr lang="en-US" dirty="0" smtClean="0"/>
              <a:t>Structure:</a:t>
            </a:r>
          </a:p>
          <a:p>
            <a:pPr lvl="1"/>
            <a:r>
              <a:rPr lang="en-US" dirty="0" smtClean="0"/>
              <a:t>Two volunteers from each ward</a:t>
            </a:r>
          </a:p>
          <a:p>
            <a:pPr lvl="1"/>
            <a:r>
              <a:rPr lang="en-US" dirty="0" smtClean="0"/>
              <a:t>Two at-large volunteers</a:t>
            </a:r>
          </a:p>
          <a:p>
            <a:pPr lvl="1"/>
            <a:r>
              <a:rPr lang="en-US" dirty="0" smtClean="0"/>
              <a:t>Two business owners/major employers/ACEDC/Chamber </a:t>
            </a:r>
            <a:endParaRPr lang="en-US" sz="1200" dirty="0" smtClean="0"/>
          </a:p>
          <a:p>
            <a:pPr marL="0" indent="0">
              <a:buNone/>
            </a:pPr>
            <a:endParaRPr lang="en-US" sz="1200" dirty="0" smtClean="0"/>
          </a:p>
          <a:p>
            <a:pPr marL="0" indent="0">
              <a:buNone/>
            </a:pPr>
            <a:r>
              <a:rPr lang="en-US" dirty="0" smtClean="0"/>
              <a:t>Process:</a:t>
            </a:r>
          </a:p>
          <a:p>
            <a:pPr lvl="1"/>
            <a:r>
              <a:rPr lang="en-US" dirty="0" smtClean="0"/>
              <a:t>Identified </a:t>
            </a:r>
            <a:r>
              <a:rPr lang="en-US" dirty="0" smtClean="0">
                <a:solidFill>
                  <a:schemeClr val="accent3"/>
                </a:solidFill>
              </a:rPr>
              <a:t>80</a:t>
            </a:r>
            <a:r>
              <a:rPr lang="en-US" dirty="0" smtClean="0"/>
              <a:t> streets needing repair for a total of </a:t>
            </a:r>
            <a:r>
              <a:rPr lang="en-US" dirty="0" smtClean="0">
                <a:solidFill>
                  <a:schemeClr val="accent3"/>
                </a:solidFill>
              </a:rPr>
              <a:t>21.76 </a:t>
            </a:r>
            <a:r>
              <a:rPr lang="en-US" dirty="0" smtClean="0"/>
              <a:t>miles</a:t>
            </a:r>
          </a:p>
          <a:p>
            <a:pPr lvl="1"/>
            <a:r>
              <a:rPr lang="en-US" dirty="0" smtClean="0"/>
              <a:t>Prioritized </a:t>
            </a:r>
            <a:r>
              <a:rPr lang="en-US" dirty="0" smtClean="0">
                <a:solidFill>
                  <a:schemeClr val="accent3"/>
                </a:solidFill>
              </a:rPr>
              <a:t>16</a:t>
            </a:r>
            <a:r>
              <a:rPr lang="en-US" dirty="0" smtClean="0"/>
              <a:t> streets for next 10 years for a total of </a:t>
            </a:r>
            <a:r>
              <a:rPr lang="en-US" dirty="0" smtClean="0">
                <a:solidFill>
                  <a:schemeClr val="accent3"/>
                </a:solidFill>
              </a:rPr>
              <a:t>7.5 </a:t>
            </a:r>
            <a:r>
              <a:rPr lang="en-US" dirty="0" smtClean="0"/>
              <a:t>miles – </a:t>
            </a:r>
            <a:r>
              <a:rPr lang="en-US" dirty="0" smtClean="0">
                <a:solidFill>
                  <a:schemeClr val="accent3"/>
                </a:solidFill>
              </a:rPr>
              <a:t>12% </a:t>
            </a:r>
            <a:r>
              <a:rPr lang="en-US" dirty="0" smtClean="0"/>
              <a:t>of streets</a:t>
            </a:r>
          </a:p>
          <a:p>
            <a:pPr lvl="1"/>
            <a:r>
              <a:rPr lang="en-US" dirty="0" smtClean="0">
                <a:solidFill>
                  <a:schemeClr val="accent3"/>
                </a:solidFill>
              </a:rPr>
              <a:t>Also recommended $400,000 each year for sidewalk &amp; maintenance programs (increase from existing $220,000)</a:t>
            </a:r>
          </a:p>
          <a:p>
            <a:pPr lvl="1"/>
            <a:r>
              <a:rPr lang="en-US" dirty="0" smtClean="0"/>
              <a:t>Council adopted a majority of the recommendation with mostly changes to timing.</a:t>
            </a:r>
          </a:p>
          <a:p>
            <a:pPr marL="0" indent="0">
              <a:buNone/>
            </a:pPr>
            <a:endParaRPr lang="en-US" dirty="0" smtClean="0"/>
          </a:p>
        </p:txBody>
      </p:sp>
      <p:pic>
        <p:nvPicPr>
          <p:cNvPr id="4" name="Picture 2" descr="C:\Users\hbrooks\AppData\Local\Temp\ASTcolorLong.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52400"/>
            <a:ext cx="4288545" cy="45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85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Resolution 13-2019</a:t>
            </a:r>
            <a:endParaRPr lang="en-US" dirty="0"/>
          </a:p>
        </p:txBody>
      </p:sp>
      <p:sp>
        <p:nvSpPr>
          <p:cNvPr id="4" name="Content Placeholder 3"/>
          <p:cNvSpPr>
            <a:spLocks noGrp="1"/>
          </p:cNvSpPr>
          <p:nvPr>
            <p:ph sz="quarter" idx="13"/>
          </p:nvPr>
        </p:nvSpPr>
        <p:spPr>
          <a:xfrm>
            <a:off x="381000" y="1295400"/>
            <a:ext cx="8382000" cy="5334000"/>
          </a:xfrm>
        </p:spPr>
        <p:txBody>
          <a:bodyPr>
            <a:normAutofit fontScale="92500" lnSpcReduction="10000"/>
          </a:bodyPr>
          <a:lstStyle/>
          <a:p>
            <a:pPr marL="0" indent="0" algn="ctr">
              <a:buNone/>
            </a:pPr>
            <a:r>
              <a:rPr lang="en-US" sz="2800" dirty="0" smtClean="0">
                <a:solidFill>
                  <a:schemeClr val="accent3"/>
                </a:solidFill>
              </a:rPr>
              <a:t>Approved unanimously by City Council on July 17, 2019</a:t>
            </a:r>
          </a:p>
          <a:p>
            <a:pPr marL="0" lvl="1" indent="0">
              <a:buNone/>
            </a:pPr>
            <a:endParaRPr lang="en-US" dirty="0" smtClean="0"/>
          </a:p>
          <a:p>
            <a:pPr marL="0" lvl="1" indent="0">
              <a:buNone/>
            </a:pPr>
            <a:r>
              <a:rPr lang="en-US" sz="2400" dirty="0" smtClean="0"/>
              <a:t>Annual </a:t>
            </a:r>
            <a:r>
              <a:rPr lang="en-US" sz="2400" dirty="0"/>
              <a:t>sidewalk &amp; overlay/maintenance programs </a:t>
            </a:r>
            <a:r>
              <a:rPr lang="en-US" sz="2400" dirty="0" smtClean="0"/>
              <a:t>not to exceed </a:t>
            </a:r>
            <a:r>
              <a:rPr lang="en-US" sz="2400" dirty="0">
                <a:solidFill>
                  <a:schemeClr val="accent3"/>
                </a:solidFill>
              </a:rPr>
              <a:t>$400,000</a:t>
            </a:r>
          </a:p>
          <a:p>
            <a:pPr marL="0" indent="0">
              <a:buNone/>
            </a:pPr>
            <a:endParaRPr lang="en-US" dirty="0" smtClean="0"/>
          </a:p>
          <a:p>
            <a:pPr marL="0" indent="0">
              <a:buNone/>
            </a:pPr>
            <a:r>
              <a:rPr lang="en-US" dirty="0" smtClean="0">
                <a:solidFill>
                  <a:schemeClr val="accent3"/>
                </a:solidFill>
              </a:rPr>
              <a:t>Streets 2020 - 2023</a:t>
            </a:r>
          </a:p>
          <a:p>
            <a:pPr lvl="1"/>
            <a:r>
              <a:rPr lang="en-US" dirty="0" smtClean="0"/>
              <a:t>State Avenue small overlay (Cascade Avenue to State Avenue Bridge)</a:t>
            </a:r>
          </a:p>
          <a:p>
            <a:pPr lvl="1"/>
            <a:r>
              <a:rPr lang="en-US" dirty="0" smtClean="0"/>
              <a:t>Fourteenth Street overlay (Alamosa Avenue to Ross Avenue and Hunt Avenue to County Rd 110 South)</a:t>
            </a:r>
          </a:p>
          <a:p>
            <a:pPr lvl="1"/>
            <a:r>
              <a:rPr lang="en-US" dirty="0" smtClean="0"/>
              <a:t>First Street in 3 phases (Monterey Avenue to State Avenue)</a:t>
            </a:r>
          </a:p>
          <a:p>
            <a:pPr lvl="1"/>
            <a:r>
              <a:rPr lang="en-US" dirty="0" smtClean="0"/>
              <a:t>Twelfth Street overlay (Ross Avenue to County Rd 110 South)</a:t>
            </a:r>
          </a:p>
          <a:p>
            <a:pPr lvl="1"/>
            <a:r>
              <a:rPr lang="en-US" dirty="0" smtClean="0"/>
              <a:t>State Avenue in 2 phases (Sixth Street to Thirteenth Street)</a:t>
            </a:r>
          </a:p>
          <a:p>
            <a:endParaRPr lang="en-US" dirty="0" smtClean="0"/>
          </a:p>
          <a:p>
            <a:pPr marL="0" indent="0">
              <a:buNone/>
            </a:pPr>
            <a:r>
              <a:rPr lang="en-US" dirty="0"/>
              <a:t>Streets 2020 </a:t>
            </a:r>
            <a:r>
              <a:rPr lang="en-US" dirty="0" smtClean="0"/>
              <a:t>– 2023 – No Dedicated Sales Tax </a:t>
            </a:r>
          </a:p>
          <a:p>
            <a:pPr lvl="1"/>
            <a:r>
              <a:rPr lang="en-US" dirty="0" smtClean="0"/>
              <a:t>First Street</a:t>
            </a:r>
            <a:endParaRPr lang="en-US" dirty="0"/>
          </a:p>
          <a:p>
            <a:endParaRPr lang="en-US" dirty="0" smtClean="0"/>
          </a:p>
        </p:txBody>
      </p:sp>
      <p:pic>
        <p:nvPicPr>
          <p:cNvPr id="1026" name="Picture 2" descr="C:\Users\hbrooks\AppData\Local\Microsoft\Windows\INetCache\IE\FQCXIFMH\120px-Oxygen480-emotes-face-sad.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71500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674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Resolution 13-2019</a:t>
            </a:r>
            <a:endParaRPr lang="en-US" dirty="0"/>
          </a:p>
        </p:txBody>
      </p:sp>
      <p:sp>
        <p:nvSpPr>
          <p:cNvPr id="4" name="Content Placeholder 3"/>
          <p:cNvSpPr>
            <a:spLocks noGrp="1"/>
          </p:cNvSpPr>
          <p:nvPr>
            <p:ph sz="quarter" idx="13"/>
          </p:nvPr>
        </p:nvSpPr>
        <p:spPr>
          <a:xfrm>
            <a:off x="457200" y="1143000"/>
            <a:ext cx="8077200" cy="5486400"/>
          </a:xfrm>
        </p:spPr>
        <p:txBody>
          <a:bodyPr>
            <a:normAutofit/>
          </a:bodyPr>
          <a:lstStyle/>
          <a:p>
            <a:endParaRPr lang="en-US" dirty="0" smtClean="0"/>
          </a:p>
          <a:p>
            <a:pPr marL="0" indent="0">
              <a:buNone/>
            </a:pPr>
            <a:r>
              <a:rPr lang="en-US" dirty="0" smtClean="0">
                <a:solidFill>
                  <a:schemeClr val="accent3"/>
                </a:solidFill>
              </a:rPr>
              <a:t>Streets 2024 – 2027</a:t>
            </a:r>
          </a:p>
          <a:p>
            <a:pPr lvl="1"/>
            <a:r>
              <a:rPr lang="en-US" dirty="0" smtClean="0"/>
              <a:t>Victoria Street (HWY 160 to Thomas Avenue)</a:t>
            </a:r>
          </a:p>
          <a:p>
            <a:pPr lvl="1"/>
            <a:r>
              <a:rPr lang="en-US" dirty="0" smtClean="0"/>
              <a:t>Washington Avenue (Tremont to W. Eighth Street)</a:t>
            </a:r>
          </a:p>
          <a:p>
            <a:pPr lvl="1"/>
            <a:r>
              <a:rPr lang="en-US" dirty="0" smtClean="0"/>
              <a:t>Pike Avenue (First Street to HWY 160)</a:t>
            </a:r>
          </a:p>
          <a:p>
            <a:pPr lvl="1"/>
            <a:r>
              <a:rPr lang="en-US" dirty="0" smtClean="0"/>
              <a:t>La </a:t>
            </a:r>
            <a:r>
              <a:rPr lang="en-US" dirty="0" err="1" smtClean="0"/>
              <a:t>Veta</a:t>
            </a:r>
            <a:r>
              <a:rPr lang="en-US" dirty="0" smtClean="0"/>
              <a:t> Avenue (Main Street to Sixth Street)</a:t>
            </a:r>
          </a:p>
          <a:p>
            <a:pPr lvl="1"/>
            <a:r>
              <a:rPr lang="en-US" dirty="0" smtClean="0"/>
              <a:t>Second Street in 2 phases (San Juan Avenue to West Avenue)</a:t>
            </a:r>
          </a:p>
          <a:p>
            <a:pPr lvl="1"/>
            <a:r>
              <a:rPr lang="en-US" dirty="0" smtClean="0"/>
              <a:t>West Sixth Street (Washington Avenue to Tremont Street)</a:t>
            </a:r>
          </a:p>
          <a:p>
            <a:pPr lvl="1"/>
            <a:r>
              <a:rPr lang="en-US" dirty="0" smtClean="0"/>
              <a:t>Seventh Street (HWY 285 east to its terminus east of Alamosa Avenue)</a:t>
            </a:r>
          </a:p>
          <a:p>
            <a:pPr marL="0" indent="0">
              <a:buNone/>
            </a:pPr>
            <a:endParaRPr lang="en-US" dirty="0" smtClean="0"/>
          </a:p>
          <a:p>
            <a:pPr marL="0" indent="0">
              <a:buNone/>
            </a:pPr>
            <a:r>
              <a:rPr lang="en-US" dirty="0" smtClean="0"/>
              <a:t>Streets 2024 </a:t>
            </a:r>
            <a:r>
              <a:rPr lang="en-US" dirty="0"/>
              <a:t>– </a:t>
            </a:r>
            <a:r>
              <a:rPr lang="en-US" dirty="0" smtClean="0"/>
              <a:t>2027 </a:t>
            </a:r>
            <a:r>
              <a:rPr lang="en-US" dirty="0"/>
              <a:t>– No Dedicated Sales Tax</a:t>
            </a:r>
          </a:p>
          <a:p>
            <a:pPr lvl="1"/>
            <a:r>
              <a:rPr lang="en-US" dirty="0" smtClean="0"/>
              <a:t>First Street</a:t>
            </a:r>
          </a:p>
          <a:p>
            <a:pPr lvl="1"/>
            <a:r>
              <a:rPr lang="en-US" dirty="0" smtClean="0"/>
              <a:t>State  Avenue</a:t>
            </a:r>
            <a:endParaRPr lang="en-US" dirty="0"/>
          </a:p>
          <a:p>
            <a:pPr lvl="1"/>
            <a:endParaRPr lang="en-US" dirty="0" smtClean="0"/>
          </a:p>
          <a:p>
            <a:endParaRPr lang="en-US" dirty="0" smtClean="0"/>
          </a:p>
        </p:txBody>
      </p:sp>
      <p:pic>
        <p:nvPicPr>
          <p:cNvPr id="5" name="Picture 2" descr="C:\Users\hbrooks\AppData\Local\Temp\ASTcolorLong.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6248400"/>
            <a:ext cx="4288545" cy="454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brooks\AppData\Local\Microsoft\Windows\INetCache\IE\FQCXIFMH\120px-Oxygen480-emotes-face-sad.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95300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170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Resolution 13-2019</a:t>
            </a:r>
            <a:endParaRPr lang="en-US" dirty="0"/>
          </a:p>
        </p:txBody>
      </p:sp>
      <p:sp>
        <p:nvSpPr>
          <p:cNvPr id="4" name="Content Placeholder 3"/>
          <p:cNvSpPr>
            <a:spLocks noGrp="1"/>
          </p:cNvSpPr>
          <p:nvPr>
            <p:ph sz="quarter" idx="13"/>
          </p:nvPr>
        </p:nvSpPr>
        <p:spPr>
          <a:xfrm>
            <a:off x="609600" y="1600200"/>
            <a:ext cx="7848600" cy="5029200"/>
          </a:xfrm>
        </p:spPr>
        <p:txBody>
          <a:bodyPr/>
          <a:lstStyle/>
          <a:p>
            <a:pPr marL="0" indent="0">
              <a:buNone/>
            </a:pPr>
            <a:r>
              <a:rPr lang="en-US" dirty="0" smtClean="0">
                <a:solidFill>
                  <a:schemeClr val="accent3"/>
                </a:solidFill>
              </a:rPr>
              <a:t>Streets 2028 - 2030</a:t>
            </a:r>
          </a:p>
          <a:p>
            <a:pPr lvl="1"/>
            <a:r>
              <a:rPr lang="en-US" dirty="0" err="1" smtClean="0"/>
              <a:t>Poncha</a:t>
            </a:r>
            <a:r>
              <a:rPr lang="en-US" dirty="0" smtClean="0"/>
              <a:t> Avenue (HWY 160 to Third Street)</a:t>
            </a:r>
          </a:p>
          <a:p>
            <a:pPr lvl="1"/>
            <a:r>
              <a:rPr lang="en-US" dirty="0" smtClean="0"/>
              <a:t>West Seventh Street (Washington Avenue to Tremont Street)</a:t>
            </a:r>
          </a:p>
          <a:p>
            <a:pPr lvl="1"/>
            <a:r>
              <a:rPr lang="en-US" dirty="0" smtClean="0"/>
              <a:t>Tremont (W. Seventh Street to Washington Avenue)</a:t>
            </a:r>
          </a:p>
          <a:p>
            <a:pPr lvl="1"/>
            <a:r>
              <a:rPr lang="en-US" dirty="0" smtClean="0"/>
              <a:t>Maroon Drive overlay (Carroll Street to W. Lakewood Drive)</a:t>
            </a:r>
          </a:p>
          <a:p>
            <a:pPr lvl="1"/>
            <a:r>
              <a:rPr lang="en-US" dirty="0" smtClean="0"/>
              <a:t>Graf Drive (Clark Street to Carroll Street)</a:t>
            </a:r>
          </a:p>
          <a:p>
            <a:pPr lvl="1"/>
            <a:r>
              <a:rPr lang="en-US" dirty="0" smtClean="0"/>
              <a:t>Alamosa Avenue (Seventh Street to Eighth Street)</a:t>
            </a:r>
          </a:p>
          <a:p>
            <a:pPr lvl="1"/>
            <a:endParaRPr lang="en-US" dirty="0" smtClean="0"/>
          </a:p>
          <a:p>
            <a:pPr lvl="1"/>
            <a:endParaRPr lang="en-US" dirty="0"/>
          </a:p>
          <a:p>
            <a:pPr marL="0" indent="0">
              <a:buNone/>
            </a:pPr>
            <a:r>
              <a:rPr lang="en-US" dirty="0"/>
              <a:t>Streets </a:t>
            </a:r>
            <a:r>
              <a:rPr lang="en-US" dirty="0" smtClean="0"/>
              <a:t>2028 </a:t>
            </a:r>
            <a:r>
              <a:rPr lang="en-US" dirty="0"/>
              <a:t>– </a:t>
            </a:r>
            <a:r>
              <a:rPr lang="en-US" dirty="0" smtClean="0"/>
              <a:t>2030 </a:t>
            </a:r>
            <a:r>
              <a:rPr lang="en-US" dirty="0"/>
              <a:t>– No Dedicated Sales Tax</a:t>
            </a:r>
          </a:p>
          <a:p>
            <a:pPr lvl="1"/>
            <a:r>
              <a:rPr lang="en-US" dirty="0" smtClean="0"/>
              <a:t>State Avenue</a:t>
            </a:r>
          </a:p>
          <a:p>
            <a:pPr marL="457200" lvl="1" indent="0">
              <a:buNone/>
            </a:pPr>
            <a:endParaRPr lang="en-US" dirty="0" smtClean="0"/>
          </a:p>
          <a:p>
            <a:pPr lvl="1"/>
            <a:endParaRPr lang="en-US" dirty="0" smtClean="0"/>
          </a:p>
        </p:txBody>
      </p:sp>
      <p:pic>
        <p:nvPicPr>
          <p:cNvPr id="5" name="Picture 2" descr="C:\Users\hbrooks\AppData\Local\Temp\ASTcolorLong.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6248400"/>
            <a:ext cx="4288545" cy="4541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brooks\AppData\Local\Microsoft\Windows\INetCache\IE\FQCXIFMH\120px-Oxygen480-emotes-face-sad.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472" y="487680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477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Resolution 13-2019</a:t>
            </a:r>
            <a:endParaRPr lang="en-US" dirty="0"/>
          </a:p>
        </p:txBody>
      </p:sp>
      <p:sp>
        <p:nvSpPr>
          <p:cNvPr id="4" name="Content Placeholder 3"/>
          <p:cNvSpPr>
            <a:spLocks noGrp="1"/>
          </p:cNvSpPr>
          <p:nvPr>
            <p:ph sz="quarter" idx="13"/>
          </p:nvPr>
        </p:nvSpPr>
        <p:spPr>
          <a:xfrm>
            <a:off x="685800" y="1752600"/>
            <a:ext cx="7848600" cy="4876800"/>
          </a:xfrm>
        </p:spPr>
        <p:txBody>
          <a:bodyPr/>
          <a:lstStyle/>
          <a:p>
            <a:r>
              <a:rPr lang="en-US" dirty="0" smtClean="0"/>
              <a:t>Streets if funds remain</a:t>
            </a:r>
          </a:p>
          <a:p>
            <a:pPr lvl="1"/>
            <a:r>
              <a:rPr lang="en-US" dirty="0" smtClean="0"/>
              <a:t>Third Avenue (State Avenue to Richardson Avenue)</a:t>
            </a:r>
          </a:p>
          <a:p>
            <a:pPr lvl="1"/>
            <a:r>
              <a:rPr lang="en-US" dirty="0" smtClean="0"/>
              <a:t>Thomas Avenue (Murphy Drive to Clark Street)</a:t>
            </a:r>
          </a:p>
          <a:p>
            <a:pPr lvl="1"/>
            <a:r>
              <a:rPr lang="en-US" dirty="0" smtClean="0"/>
              <a:t>Del Sol (HWY 160 to Clark Street)</a:t>
            </a:r>
          </a:p>
          <a:p>
            <a:pPr lvl="1"/>
            <a:r>
              <a:rPr lang="en-US" dirty="0" smtClean="0"/>
              <a:t>State Avenue (Thirteenth Street to Airport Road)</a:t>
            </a:r>
          </a:p>
          <a:p>
            <a:pPr lvl="1"/>
            <a:r>
              <a:rPr lang="en-US" dirty="0" smtClean="0"/>
              <a:t>Ross Avenue (Fourteenth Street to Seventeenth Street)</a:t>
            </a:r>
          </a:p>
          <a:p>
            <a:pPr lvl="1"/>
            <a:r>
              <a:rPr lang="en-US" dirty="0" smtClean="0"/>
              <a:t>Sidewalk and overlay programs if funds are less than $400,000</a:t>
            </a:r>
          </a:p>
        </p:txBody>
      </p:sp>
      <p:pic>
        <p:nvPicPr>
          <p:cNvPr id="5" name="Picture 2" descr="C:\Users\hbrooks\AppData\Local\Temp\ASTcolorLong.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6248400"/>
            <a:ext cx="4288545" cy="45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570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14400"/>
          </a:xfrm>
        </p:spPr>
        <p:txBody>
          <a:bodyPr/>
          <a:lstStyle/>
          <a:p>
            <a:r>
              <a:rPr lang="en-US" sz="5000" dirty="0" smtClean="0"/>
              <a:t>Future Spending on Streets</a:t>
            </a:r>
            <a:endParaRPr lang="en-US" sz="5000" dirty="0"/>
          </a:p>
        </p:txBody>
      </p:sp>
      <p:graphicFrame>
        <p:nvGraphicFramePr>
          <p:cNvPr id="10" name="Content Placeholder 9"/>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098" name="Picture 2" descr="C:\Users\hbrooks\AppData\Local\Temp\ASTcolorLong.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6248400"/>
            <a:ext cx="4288545" cy="45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051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647"/>
            <a:ext cx="9144000" cy="5916706"/>
          </a:xfrm>
          <a:prstGeom prst="rect">
            <a:avLst/>
          </a:prstGeom>
        </p:spPr>
      </p:pic>
    </p:spTree>
    <p:extLst>
      <p:ext uri="{BB962C8B-B14F-4D97-AF65-F5344CB8AC3E}">
        <p14:creationId xmlns:p14="http://schemas.microsoft.com/office/powerpoint/2010/main" val="1109778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90600"/>
          </a:xfrm>
        </p:spPr>
        <p:txBody>
          <a:bodyPr/>
          <a:lstStyle/>
          <a:p>
            <a:r>
              <a:rPr lang="en-US" sz="5000" dirty="0" smtClean="0"/>
              <a:t>½ cent </a:t>
            </a:r>
            <a:r>
              <a:rPr lang="en-US" sz="5000" dirty="0" smtClean="0">
                <a:solidFill>
                  <a:schemeClr val="accent3"/>
                </a:solidFill>
              </a:rPr>
              <a:t>Dedicated</a:t>
            </a:r>
            <a:r>
              <a:rPr lang="en-US" sz="5000" dirty="0" smtClean="0"/>
              <a:t> Streets Tax</a:t>
            </a:r>
            <a:endParaRPr lang="en-US" sz="5000" dirty="0"/>
          </a:p>
        </p:txBody>
      </p:sp>
      <p:sp>
        <p:nvSpPr>
          <p:cNvPr id="3" name="Content Placeholder 2"/>
          <p:cNvSpPr>
            <a:spLocks noGrp="1"/>
          </p:cNvSpPr>
          <p:nvPr>
            <p:ph idx="1"/>
          </p:nvPr>
        </p:nvSpPr>
        <p:spPr>
          <a:xfrm>
            <a:off x="457200" y="1447799"/>
            <a:ext cx="8229600" cy="4343401"/>
          </a:xfrm>
        </p:spPr>
        <p:txBody>
          <a:bodyPr>
            <a:normAutofit fontScale="92500" lnSpcReduction="10000"/>
          </a:bodyPr>
          <a:lstStyle/>
          <a:p>
            <a:pPr>
              <a:lnSpc>
                <a:spcPct val="150000"/>
              </a:lnSpc>
            </a:pPr>
            <a:r>
              <a:rPr lang="en-US" b="1" dirty="0" smtClean="0">
                <a:solidFill>
                  <a:schemeClr val="tx2"/>
                </a:solidFill>
              </a:rPr>
              <a:t>November 2019</a:t>
            </a:r>
          </a:p>
          <a:p>
            <a:pPr>
              <a:lnSpc>
                <a:spcPct val="150000"/>
              </a:lnSpc>
            </a:pPr>
            <a:r>
              <a:rPr lang="en-US" b="1" dirty="0" smtClean="0">
                <a:solidFill>
                  <a:schemeClr val="accent3"/>
                </a:solidFill>
              </a:rPr>
              <a:t>10</a:t>
            </a:r>
            <a:r>
              <a:rPr lang="en-US" dirty="0" smtClean="0"/>
              <a:t>-Year Sunset</a:t>
            </a:r>
          </a:p>
          <a:p>
            <a:pPr>
              <a:lnSpc>
                <a:spcPct val="150000"/>
              </a:lnSpc>
            </a:pPr>
            <a:r>
              <a:rPr lang="en-US" dirty="0" smtClean="0"/>
              <a:t>Estimated to generate </a:t>
            </a:r>
            <a:r>
              <a:rPr lang="en-US" dirty="0" smtClean="0">
                <a:solidFill>
                  <a:schemeClr val="accent3"/>
                </a:solidFill>
              </a:rPr>
              <a:t>$1,300,000 </a:t>
            </a:r>
            <a:r>
              <a:rPr lang="en-US" dirty="0" smtClean="0"/>
              <a:t>annually</a:t>
            </a:r>
          </a:p>
          <a:p>
            <a:pPr>
              <a:lnSpc>
                <a:spcPct val="150000"/>
              </a:lnSpc>
            </a:pPr>
            <a:r>
              <a:rPr lang="en-US" dirty="0"/>
              <a:t>E</a:t>
            </a:r>
            <a:r>
              <a:rPr lang="en-US" dirty="0" smtClean="0"/>
              <a:t>ffective January 1, 2020</a:t>
            </a:r>
          </a:p>
          <a:p>
            <a:pPr>
              <a:lnSpc>
                <a:spcPct val="150000"/>
              </a:lnSpc>
            </a:pPr>
            <a:r>
              <a:rPr lang="en-US" dirty="0" smtClean="0"/>
              <a:t>What does this mean for shoppers?</a:t>
            </a:r>
          </a:p>
          <a:p>
            <a:pPr lvl="1">
              <a:lnSpc>
                <a:spcPct val="150000"/>
              </a:lnSpc>
            </a:pPr>
            <a:r>
              <a:rPr lang="en-US" dirty="0" smtClean="0"/>
              <a:t>Spend $2 - </a:t>
            </a:r>
            <a:r>
              <a:rPr lang="en-US" b="1" dirty="0" smtClean="0">
                <a:solidFill>
                  <a:schemeClr val="accent3"/>
                </a:solidFill>
              </a:rPr>
              <a:t>$0.01 </a:t>
            </a:r>
            <a:r>
              <a:rPr lang="en-US" dirty="0" smtClean="0"/>
              <a:t>for streets</a:t>
            </a:r>
          </a:p>
          <a:p>
            <a:pPr lvl="1">
              <a:lnSpc>
                <a:spcPct val="150000"/>
              </a:lnSpc>
            </a:pPr>
            <a:r>
              <a:rPr lang="en-US" dirty="0" smtClean="0"/>
              <a:t>Spend $10 – </a:t>
            </a:r>
            <a:r>
              <a:rPr lang="en-US" b="1" dirty="0" smtClean="0">
                <a:solidFill>
                  <a:schemeClr val="accent3"/>
                </a:solidFill>
              </a:rPr>
              <a:t>$0.05 </a:t>
            </a:r>
            <a:r>
              <a:rPr lang="en-US" dirty="0" smtClean="0"/>
              <a:t>for streets</a:t>
            </a:r>
          </a:p>
          <a:p>
            <a:pPr lvl="1">
              <a:lnSpc>
                <a:spcPct val="150000"/>
              </a:lnSpc>
            </a:pPr>
            <a:r>
              <a:rPr lang="en-US" dirty="0" smtClean="0"/>
              <a:t>Spend $100 - </a:t>
            </a:r>
            <a:r>
              <a:rPr lang="en-US" b="1" dirty="0" smtClean="0">
                <a:solidFill>
                  <a:schemeClr val="accent3"/>
                </a:solidFill>
              </a:rPr>
              <a:t>$0.50 </a:t>
            </a:r>
            <a:r>
              <a:rPr lang="en-US" dirty="0" smtClean="0"/>
              <a:t>for streets</a:t>
            </a:r>
          </a:p>
          <a:p>
            <a:pPr>
              <a:lnSpc>
                <a:spcPct val="150000"/>
              </a:lnSpc>
            </a:pPr>
            <a:r>
              <a:rPr lang="en-US" b="1" dirty="0" smtClean="0">
                <a:solidFill>
                  <a:schemeClr val="accent3"/>
                </a:solidFill>
              </a:rPr>
              <a:t>47%</a:t>
            </a:r>
            <a:r>
              <a:rPr lang="en-US" dirty="0" smtClean="0">
                <a:solidFill>
                  <a:schemeClr val="accent3"/>
                </a:solidFill>
              </a:rPr>
              <a:t> </a:t>
            </a:r>
            <a:r>
              <a:rPr lang="en-US" dirty="0" smtClean="0"/>
              <a:t>of sales tax is paid by nonresidents </a:t>
            </a:r>
            <a:endParaRPr lang="en-US" dirty="0"/>
          </a:p>
        </p:txBody>
      </p:sp>
      <p:pic>
        <p:nvPicPr>
          <p:cNvPr id="3074" name="Picture 2" descr="C:\Users\hbrooks\AppData\Local\Temp\ASTcolorLong.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1" y="5855281"/>
            <a:ext cx="5562600" cy="58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38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Meeting Promises</a:t>
            </a:r>
            <a:endParaRPr lang="en-US" dirty="0"/>
          </a:p>
        </p:txBody>
      </p:sp>
      <p:sp>
        <p:nvSpPr>
          <p:cNvPr id="4" name="Content Placeholder 3"/>
          <p:cNvSpPr>
            <a:spLocks noGrp="1"/>
          </p:cNvSpPr>
          <p:nvPr>
            <p:ph sz="quarter" idx="13"/>
          </p:nvPr>
        </p:nvSpPr>
        <p:spPr>
          <a:xfrm>
            <a:off x="381000" y="1524000"/>
            <a:ext cx="8382000" cy="4876800"/>
          </a:xfrm>
        </p:spPr>
        <p:txBody>
          <a:bodyPr>
            <a:normAutofit lnSpcReduction="10000"/>
          </a:bodyPr>
          <a:lstStyle/>
          <a:p>
            <a:r>
              <a:rPr lang="en-US" dirty="0" smtClean="0"/>
              <a:t>Total City Sales Tax is </a:t>
            </a:r>
            <a:r>
              <a:rPr lang="en-US" b="1" dirty="0" smtClean="0">
                <a:solidFill>
                  <a:schemeClr val="accent3"/>
                </a:solidFill>
              </a:rPr>
              <a:t>3.2%</a:t>
            </a:r>
            <a:endParaRPr lang="en-US" sz="1200" b="1" dirty="0" smtClean="0">
              <a:solidFill>
                <a:schemeClr val="accent3"/>
              </a:solidFill>
            </a:endParaRPr>
          </a:p>
          <a:p>
            <a:endParaRPr lang="en-US" sz="1200" b="1" dirty="0" smtClean="0">
              <a:solidFill>
                <a:schemeClr val="accent3"/>
              </a:solidFill>
            </a:endParaRPr>
          </a:p>
          <a:p>
            <a:r>
              <a:rPr lang="en-US" dirty="0"/>
              <a:t>General sales </a:t>
            </a:r>
            <a:r>
              <a:rPr lang="en-US" dirty="0" smtClean="0"/>
              <a:t>tax is 2.2%</a:t>
            </a:r>
            <a:endParaRPr lang="en-US" sz="1200" dirty="0" smtClean="0"/>
          </a:p>
          <a:p>
            <a:endParaRPr lang="en-US" sz="1200" dirty="0"/>
          </a:p>
          <a:p>
            <a:r>
              <a:rPr lang="en-US" dirty="0" smtClean="0"/>
              <a:t>Parks &amp; Recreation Dedicated Sales Tax is ½%</a:t>
            </a:r>
          </a:p>
          <a:p>
            <a:pPr lvl="1"/>
            <a:r>
              <a:rPr lang="en-US" dirty="0" smtClean="0"/>
              <a:t>Passed in 1988 and does not sunset</a:t>
            </a:r>
          </a:p>
          <a:p>
            <a:pPr lvl="1"/>
            <a:r>
              <a:rPr lang="en-US" dirty="0" smtClean="0"/>
              <a:t>Construction of the Family Recreation Center and equipment, Rodeo Ground enhancements, lighted tennis courts, and expanded the golf course to 18-holes</a:t>
            </a:r>
          </a:p>
          <a:p>
            <a:pPr lvl="1"/>
            <a:r>
              <a:rPr lang="en-US" dirty="0" smtClean="0"/>
              <a:t>Recreational programming</a:t>
            </a:r>
            <a:endParaRPr lang="en-US" sz="1200" dirty="0" smtClean="0"/>
          </a:p>
          <a:p>
            <a:pPr lvl="1"/>
            <a:endParaRPr lang="en-US" sz="1200" dirty="0" smtClean="0"/>
          </a:p>
          <a:p>
            <a:r>
              <a:rPr lang="en-US" dirty="0" smtClean="0"/>
              <a:t>Water/Wastewater Bond Financing Dedicated Sales Tax is ½%</a:t>
            </a:r>
          </a:p>
          <a:p>
            <a:pPr lvl="1"/>
            <a:r>
              <a:rPr lang="en-US" dirty="0" smtClean="0"/>
              <a:t>Passed in 1992 and extended in 2005 with a sunsets in 2034</a:t>
            </a:r>
          </a:p>
          <a:p>
            <a:pPr lvl="1"/>
            <a:r>
              <a:rPr lang="en-US" dirty="0" smtClean="0"/>
              <a:t>Used to build waste water treatment and water treatment facilities</a:t>
            </a:r>
            <a:endParaRPr lang="en-US" dirty="0"/>
          </a:p>
          <a:p>
            <a:pPr marL="457200" lvl="1" indent="0">
              <a:buNone/>
            </a:pPr>
            <a:r>
              <a:rPr lang="en-US" dirty="0" smtClean="0"/>
              <a:t>	</a:t>
            </a:r>
            <a:endParaRPr lang="en-US" dirty="0"/>
          </a:p>
          <a:p>
            <a:endParaRPr lang="en-US" dirty="0" smtClean="0"/>
          </a:p>
        </p:txBody>
      </p:sp>
      <p:pic>
        <p:nvPicPr>
          <p:cNvPr id="5" name="Picture 2" descr="C:\Users\hbrooks\AppData\Local\Temp\ASTcolorLong.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6248400"/>
            <a:ext cx="4288545" cy="45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949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21"/>
            <a:ext cx="8229600" cy="1143000"/>
          </a:xfrm>
        </p:spPr>
        <p:txBody>
          <a:bodyPr/>
          <a:lstStyle/>
          <a:p>
            <a:r>
              <a:rPr lang="en-US" dirty="0" smtClean="0"/>
              <a:t>Sales Tax Rates</a:t>
            </a:r>
            <a:endParaRPr lang="en-US" dirty="0"/>
          </a:p>
        </p:txBody>
      </p:sp>
      <p:sp>
        <p:nvSpPr>
          <p:cNvPr id="3" name="Content Placeholder 2"/>
          <p:cNvSpPr>
            <a:spLocks noGrp="1"/>
          </p:cNvSpPr>
          <p:nvPr>
            <p:ph idx="1"/>
          </p:nvPr>
        </p:nvSpPr>
        <p:spPr>
          <a:xfrm>
            <a:off x="457200" y="1371600"/>
            <a:ext cx="8229600" cy="5257800"/>
          </a:xfrm>
        </p:spPr>
        <p:txBody>
          <a:bodyPr>
            <a:normAutofit fontScale="85000" lnSpcReduction="20000"/>
          </a:bodyPr>
          <a:lstStyle/>
          <a:p>
            <a:pPr marL="0" indent="0">
              <a:buNone/>
            </a:pPr>
            <a:r>
              <a:rPr lang="en-US" dirty="0" smtClean="0"/>
              <a:t>			</a:t>
            </a:r>
            <a:r>
              <a:rPr lang="en-US" b="1" u="sng" dirty="0" smtClean="0"/>
              <a:t>City</a:t>
            </a:r>
            <a:r>
              <a:rPr lang="en-US" dirty="0" smtClean="0"/>
              <a:t>			</a:t>
            </a:r>
            <a:r>
              <a:rPr lang="en-US" b="1" u="sng" dirty="0" smtClean="0"/>
              <a:t>Total</a:t>
            </a:r>
          </a:p>
          <a:p>
            <a:pPr marL="0" indent="0">
              <a:buNone/>
            </a:pPr>
            <a:r>
              <a:rPr lang="en-US" dirty="0" smtClean="0"/>
              <a:t>Alamosa		3.2% 			7.9%</a:t>
            </a:r>
          </a:p>
          <a:p>
            <a:pPr marL="0" indent="0">
              <a:buNone/>
            </a:pPr>
            <a:r>
              <a:rPr lang="en-US" dirty="0" smtClean="0"/>
              <a:t>Alamosa </a:t>
            </a:r>
            <a:r>
              <a:rPr lang="en-US" sz="1900" dirty="0" smtClean="0"/>
              <a:t>w/ streets</a:t>
            </a:r>
            <a:r>
              <a:rPr lang="en-US" dirty="0" smtClean="0"/>
              <a:t>	</a:t>
            </a:r>
            <a:r>
              <a:rPr lang="en-US" b="1" dirty="0" smtClean="0">
                <a:solidFill>
                  <a:schemeClr val="accent3"/>
                </a:solidFill>
              </a:rPr>
              <a:t>3.7%</a:t>
            </a:r>
            <a:r>
              <a:rPr lang="en-US" dirty="0" smtClean="0"/>
              <a:t>			</a:t>
            </a:r>
            <a:r>
              <a:rPr lang="en-US" b="1" dirty="0" smtClean="0">
                <a:solidFill>
                  <a:schemeClr val="accent3"/>
                </a:solidFill>
              </a:rPr>
              <a:t>8.4%</a:t>
            </a:r>
          </a:p>
          <a:p>
            <a:pPr marL="0" indent="0">
              <a:buNone/>
            </a:pPr>
            <a:r>
              <a:rPr lang="en-US" dirty="0" smtClean="0"/>
              <a:t>Center			2%			7.5%</a:t>
            </a:r>
          </a:p>
          <a:p>
            <a:pPr marL="0" indent="0">
              <a:buNone/>
            </a:pPr>
            <a:r>
              <a:rPr lang="en-US" dirty="0" smtClean="0"/>
              <a:t>Cortez			</a:t>
            </a:r>
            <a:r>
              <a:rPr lang="en-US" b="1" dirty="0" smtClean="0">
                <a:solidFill>
                  <a:schemeClr val="accent3"/>
                </a:solidFill>
              </a:rPr>
              <a:t>4%</a:t>
            </a:r>
            <a:r>
              <a:rPr lang="en-US" dirty="0" smtClean="0"/>
              <a:t>			7.35%</a:t>
            </a:r>
          </a:p>
          <a:p>
            <a:pPr marL="0" indent="0">
              <a:buNone/>
            </a:pPr>
            <a:r>
              <a:rPr lang="en-US" dirty="0" smtClean="0"/>
              <a:t>Del Norte		2%			7.5%</a:t>
            </a:r>
          </a:p>
          <a:p>
            <a:pPr marL="0" indent="0">
              <a:buNone/>
            </a:pPr>
            <a:r>
              <a:rPr lang="en-US" dirty="0" smtClean="0">
                <a:solidFill>
                  <a:schemeClr val="accent3"/>
                </a:solidFill>
              </a:rPr>
              <a:t>Durango</a:t>
            </a:r>
            <a:r>
              <a:rPr lang="en-US" dirty="0" smtClean="0"/>
              <a:t>		</a:t>
            </a:r>
            <a:r>
              <a:rPr lang="en-US" b="1" dirty="0" smtClean="0">
                <a:solidFill>
                  <a:schemeClr val="accent3"/>
                </a:solidFill>
              </a:rPr>
              <a:t>3.5%</a:t>
            </a:r>
            <a:r>
              <a:rPr lang="en-US" dirty="0" smtClean="0"/>
              <a:t>			</a:t>
            </a:r>
            <a:r>
              <a:rPr lang="en-US" b="1" dirty="0" smtClean="0">
                <a:solidFill>
                  <a:schemeClr val="accent3"/>
                </a:solidFill>
              </a:rPr>
              <a:t>8.4%</a:t>
            </a:r>
          </a:p>
          <a:p>
            <a:pPr marL="0" indent="0">
              <a:buNone/>
            </a:pPr>
            <a:r>
              <a:rPr lang="en-US" dirty="0" smtClean="0">
                <a:solidFill>
                  <a:schemeClr val="accent3"/>
                </a:solidFill>
              </a:rPr>
              <a:t>Gunnison</a:t>
            </a:r>
            <a:r>
              <a:rPr lang="en-US" dirty="0" smtClean="0"/>
              <a:t>		</a:t>
            </a:r>
            <a:r>
              <a:rPr lang="en-US" b="1" dirty="0" smtClean="0">
                <a:solidFill>
                  <a:schemeClr val="accent3"/>
                </a:solidFill>
              </a:rPr>
              <a:t>4%</a:t>
            </a:r>
            <a:r>
              <a:rPr lang="en-US" dirty="0" smtClean="0"/>
              <a:t>			7.9%</a:t>
            </a:r>
          </a:p>
          <a:p>
            <a:pPr marL="0" indent="0">
              <a:buNone/>
            </a:pPr>
            <a:r>
              <a:rPr lang="en-US" dirty="0" smtClean="0"/>
              <a:t>La Junta		3%			7.9%</a:t>
            </a:r>
          </a:p>
          <a:p>
            <a:pPr marL="0" indent="0">
              <a:buNone/>
            </a:pPr>
            <a:r>
              <a:rPr lang="en-US" dirty="0" smtClean="0"/>
              <a:t>Monte Vista		2%			7.5%</a:t>
            </a:r>
          </a:p>
          <a:p>
            <a:pPr marL="0" indent="0">
              <a:buNone/>
            </a:pPr>
            <a:r>
              <a:rPr lang="en-US" dirty="0" smtClean="0">
                <a:solidFill>
                  <a:schemeClr val="accent3"/>
                </a:solidFill>
              </a:rPr>
              <a:t>Monte Vista </a:t>
            </a:r>
            <a:r>
              <a:rPr lang="en-US" sz="1900" dirty="0" smtClean="0">
                <a:solidFill>
                  <a:schemeClr val="accent3"/>
                </a:solidFill>
              </a:rPr>
              <a:t>w/ 1¢</a:t>
            </a:r>
            <a:r>
              <a:rPr lang="en-US" sz="1900" dirty="0" smtClean="0"/>
              <a:t>	</a:t>
            </a:r>
            <a:r>
              <a:rPr lang="en-US" dirty="0" smtClean="0"/>
              <a:t>3%			</a:t>
            </a:r>
            <a:r>
              <a:rPr lang="en-US" b="1" dirty="0" smtClean="0">
                <a:solidFill>
                  <a:schemeClr val="accent3"/>
                </a:solidFill>
              </a:rPr>
              <a:t>8.5%</a:t>
            </a:r>
          </a:p>
          <a:p>
            <a:pPr marL="0" indent="0">
              <a:buNone/>
            </a:pPr>
            <a:r>
              <a:rPr lang="en-US" dirty="0" smtClean="0">
                <a:solidFill>
                  <a:schemeClr val="accent3"/>
                </a:solidFill>
              </a:rPr>
              <a:t>Pueblo	</a:t>
            </a:r>
            <a:r>
              <a:rPr lang="en-US" dirty="0" smtClean="0"/>
              <a:t>		</a:t>
            </a:r>
            <a:r>
              <a:rPr lang="en-US" b="1" dirty="0" smtClean="0">
                <a:solidFill>
                  <a:schemeClr val="accent3"/>
                </a:solidFill>
              </a:rPr>
              <a:t>3.7%</a:t>
            </a:r>
            <a:r>
              <a:rPr lang="en-US" dirty="0" smtClean="0"/>
              <a:t>			7.6%</a:t>
            </a:r>
          </a:p>
          <a:p>
            <a:pPr marL="0" indent="0">
              <a:buNone/>
            </a:pPr>
            <a:r>
              <a:rPr lang="en-US" dirty="0" err="1" smtClean="0"/>
              <a:t>Salida</a:t>
            </a:r>
            <a:r>
              <a:rPr lang="en-US" dirty="0" smtClean="0"/>
              <a:t>			3%			</a:t>
            </a:r>
            <a:r>
              <a:rPr lang="en-US" b="1" dirty="0" smtClean="0">
                <a:solidFill>
                  <a:schemeClr val="accent3"/>
                </a:solidFill>
              </a:rPr>
              <a:t>8.65%</a:t>
            </a:r>
          </a:p>
          <a:p>
            <a:pPr marL="0" indent="0">
              <a:buNone/>
            </a:pPr>
            <a:r>
              <a:rPr lang="en-US" dirty="0" smtClean="0"/>
              <a:t>South Fork		2%			7.5%</a:t>
            </a:r>
          </a:p>
          <a:p>
            <a:pPr marL="0" indent="0">
              <a:buNone/>
            </a:pPr>
            <a:r>
              <a:rPr lang="en-US" dirty="0" smtClean="0">
                <a:solidFill>
                  <a:schemeClr val="accent3"/>
                </a:solidFill>
              </a:rPr>
              <a:t>Trinidad</a:t>
            </a:r>
            <a:r>
              <a:rPr lang="en-US" dirty="0" smtClean="0"/>
              <a:t>		</a:t>
            </a:r>
            <a:r>
              <a:rPr lang="en-US" b="1" dirty="0" smtClean="0">
                <a:solidFill>
                  <a:schemeClr val="accent3"/>
                </a:solidFill>
              </a:rPr>
              <a:t>4%</a:t>
            </a:r>
            <a:r>
              <a:rPr lang="en-US" dirty="0" smtClean="0"/>
              <a:t>			</a:t>
            </a:r>
            <a:r>
              <a:rPr lang="en-US" b="1" dirty="0" smtClean="0">
                <a:solidFill>
                  <a:schemeClr val="accent3"/>
                </a:solidFill>
              </a:rPr>
              <a:t>8.4%</a:t>
            </a:r>
          </a:p>
          <a:p>
            <a:pPr marL="0" indent="0">
              <a:buNone/>
            </a:pPr>
            <a:r>
              <a:rPr lang="en-US" dirty="0" smtClean="0"/>
              <a:t>Walsenburg		3%			7.9%</a:t>
            </a:r>
            <a:endParaRPr lang="en-US" dirty="0"/>
          </a:p>
        </p:txBody>
      </p:sp>
    </p:spTree>
    <p:extLst>
      <p:ext uri="{BB962C8B-B14F-4D97-AF65-F5344CB8AC3E}">
        <p14:creationId xmlns:p14="http://schemas.microsoft.com/office/powerpoint/2010/main" val="673476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Not Alone</a:t>
            </a:r>
            <a:endParaRPr lang="en-US" dirty="0"/>
          </a:p>
        </p:txBody>
      </p:sp>
      <p:sp>
        <p:nvSpPr>
          <p:cNvPr id="3" name="Content Placeholder 2"/>
          <p:cNvSpPr>
            <a:spLocks noGrp="1"/>
          </p:cNvSpPr>
          <p:nvPr>
            <p:ph idx="1"/>
          </p:nvPr>
        </p:nvSpPr>
        <p:spPr>
          <a:xfrm>
            <a:off x="304800" y="1600200"/>
            <a:ext cx="8534400" cy="4525963"/>
          </a:xfrm>
        </p:spPr>
        <p:txBody>
          <a:bodyPr>
            <a:normAutofit fontScale="92500" lnSpcReduction="10000"/>
          </a:bodyPr>
          <a:lstStyle/>
          <a:p>
            <a:r>
              <a:rPr lang="en-US" sz="2000" b="1" dirty="0">
                <a:solidFill>
                  <a:schemeClr val="accent3"/>
                </a:solidFill>
              </a:rPr>
              <a:t>31 communities last 5 </a:t>
            </a:r>
            <a:r>
              <a:rPr lang="en-US" sz="2000" b="1" dirty="0" smtClean="0">
                <a:solidFill>
                  <a:schemeClr val="accent3"/>
                </a:solidFill>
              </a:rPr>
              <a:t>years</a:t>
            </a:r>
            <a:r>
              <a:rPr lang="en-US" sz="2000" dirty="0" smtClean="0"/>
              <a:t>:   Arvada </a:t>
            </a:r>
            <a:r>
              <a:rPr lang="en-US" sz="2000" dirty="0"/>
              <a:t>(2018), Bayfield (2015), </a:t>
            </a:r>
            <a:r>
              <a:rPr lang="en-US" sz="2000" dirty="0" smtClean="0"/>
              <a:t>Bennett </a:t>
            </a:r>
            <a:r>
              <a:rPr lang="en-US" sz="2000" dirty="0"/>
              <a:t>(2015), Boulder (2013), Bow Mar (2014), Brookside (2015), </a:t>
            </a:r>
            <a:r>
              <a:rPr lang="en-US" sz="2000" dirty="0" smtClean="0"/>
              <a:t>Canon City (</a:t>
            </a:r>
            <a:r>
              <a:rPr lang="en-US" sz="2000" dirty="0"/>
              <a:t>2016), Carbondale (2018), </a:t>
            </a:r>
            <a:r>
              <a:rPr lang="en-US" sz="2000" dirty="0" smtClean="0"/>
              <a:t>Colorado </a:t>
            </a:r>
            <a:r>
              <a:rPr lang="en-US" sz="2000" dirty="0"/>
              <a:t>Springs (2015</a:t>
            </a:r>
            <a:r>
              <a:rPr lang="en-US" sz="2000" dirty="0" smtClean="0"/>
              <a:t>), </a:t>
            </a:r>
            <a:r>
              <a:rPr lang="en-US" sz="2000" dirty="0"/>
              <a:t>Dillon (2016), </a:t>
            </a:r>
            <a:r>
              <a:rPr lang="en-US" sz="2000" dirty="0" smtClean="0"/>
              <a:t>Durango (2019), Estes Park (</a:t>
            </a:r>
            <a:r>
              <a:rPr lang="en-US" sz="2000" dirty="0"/>
              <a:t>2014), Firestone (2014), Florence (2015), Fort Collins (2015), </a:t>
            </a:r>
            <a:r>
              <a:rPr lang="en-US" sz="2000" dirty="0" smtClean="0"/>
              <a:t>Fort Morgan (</a:t>
            </a:r>
            <a:r>
              <a:rPr lang="en-US" sz="2000" dirty="0"/>
              <a:t>2017</a:t>
            </a:r>
            <a:r>
              <a:rPr lang="en-US" sz="2000" dirty="0" smtClean="0"/>
              <a:t>), Georgetown (</a:t>
            </a:r>
            <a:r>
              <a:rPr lang="en-US" sz="2000" dirty="0"/>
              <a:t>2015), </a:t>
            </a:r>
            <a:r>
              <a:rPr lang="en-US" sz="2000" dirty="0" smtClean="0"/>
              <a:t>Glenwood </a:t>
            </a:r>
            <a:r>
              <a:rPr lang="en-US" sz="2000" dirty="0"/>
              <a:t>Springs (2016), </a:t>
            </a:r>
            <a:r>
              <a:rPr lang="en-US" sz="2000" dirty="0" smtClean="0"/>
              <a:t>Grand </a:t>
            </a:r>
            <a:r>
              <a:rPr lang="en-US" sz="2000" dirty="0"/>
              <a:t>Junction (2017</a:t>
            </a:r>
            <a:r>
              <a:rPr lang="en-US" sz="2000" dirty="0" smtClean="0"/>
              <a:t>), </a:t>
            </a:r>
            <a:r>
              <a:rPr lang="en-US" sz="2000" dirty="0"/>
              <a:t>Grand Lake (2016), </a:t>
            </a:r>
            <a:r>
              <a:rPr lang="en-US" sz="2000" dirty="0" smtClean="0"/>
              <a:t>Greeley (2015), Hayden (2016), Idaho Springs (2017), </a:t>
            </a:r>
            <a:r>
              <a:rPr lang="en-US" sz="2000" dirty="0" err="1" smtClean="0"/>
              <a:t>Keenesburg</a:t>
            </a:r>
            <a:r>
              <a:rPr lang="en-US" sz="2000" dirty="0" smtClean="0"/>
              <a:t> (2014</a:t>
            </a:r>
            <a:r>
              <a:rPr lang="en-US" sz="2000" dirty="0"/>
              <a:t>), La </a:t>
            </a:r>
            <a:r>
              <a:rPr lang="en-US" sz="2000" dirty="0" err="1"/>
              <a:t>Veta</a:t>
            </a:r>
            <a:r>
              <a:rPr lang="en-US" sz="2000" dirty="0"/>
              <a:t> (2018), Lafayette </a:t>
            </a:r>
            <a:r>
              <a:rPr lang="en-US" sz="2000" dirty="0" smtClean="0"/>
              <a:t>(2017), </a:t>
            </a:r>
            <a:r>
              <a:rPr lang="en-US" sz="2000" dirty="0" err="1" smtClean="0"/>
              <a:t>Lochbuie</a:t>
            </a:r>
            <a:r>
              <a:rPr lang="en-US" sz="2000" dirty="0" smtClean="0"/>
              <a:t> (2017</a:t>
            </a:r>
            <a:r>
              <a:rPr lang="en-US" sz="2000" dirty="0"/>
              <a:t>), Longmont (2014), Nederland (2018), Rifle </a:t>
            </a:r>
            <a:r>
              <a:rPr lang="en-US" sz="2000" dirty="0" smtClean="0"/>
              <a:t>(2015</a:t>
            </a:r>
            <a:r>
              <a:rPr lang="en-US" sz="2000" dirty="0"/>
              <a:t>), </a:t>
            </a:r>
            <a:r>
              <a:rPr lang="en-US" sz="2000" dirty="0" err="1"/>
              <a:t>Rockvale</a:t>
            </a:r>
            <a:r>
              <a:rPr lang="en-US" sz="2000" dirty="0"/>
              <a:t> (</a:t>
            </a:r>
            <a:r>
              <a:rPr lang="en-US" sz="2000" dirty="0" smtClean="0"/>
              <a:t>2018), Sheridan (2015) </a:t>
            </a:r>
          </a:p>
          <a:p>
            <a:endParaRPr lang="en-US" sz="2000" dirty="0" smtClean="0"/>
          </a:p>
          <a:p>
            <a:r>
              <a:rPr lang="en-US" dirty="0" smtClean="0"/>
              <a:t>Based on our lane miles and budget, the City spends approximately $3,937 per lane mile.  We are below the state average of $4,973, but above the bottom 25</a:t>
            </a:r>
            <a:r>
              <a:rPr lang="en-US" baseline="30000" dirty="0" smtClean="0"/>
              <a:t>th</a:t>
            </a:r>
            <a:r>
              <a:rPr lang="en-US" dirty="0" smtClean="0"/>
              <a:t> percentile of $2,964.</a:t>
            </a:r>
            <a:endParaRPr lang="en-US" dirty="0"/>
          </a:p>
        </p:txBody>
      </p:sp>
    </p:spTree>
    <p:extLst>
      <p:ext uri="{BB962C8B-B14F-4D97-AF65-F5344CB8AC3E}">
        <p14:creationId xmlns:p14="http://schemas.microsoft.com/office/powerpoint/2010/main" val="1330652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Ballot Language</a:t>
            </a:r>
            <a:endParaRPr lang="en-US" dirty="0"/>
          </a:p>
        </p:txBody>
      </p:sp>
      <p:sp>
        <p:nvSpPr>
          <p:cNvPr id="4" name="Content Placeholder 3"/>
          <p:cNvSpPr>
            <a:spLocks noGrp="1"/>
          </p:cNvSpPr>
          <p:nvPr>
            <p:ph sz="quarter" idx="13"/>
          </p:nvPr>
        </p:nvSpPr>
        <p:spPr>
          <a:xfrm>
            <a:off x="381000" y="1219200"/>
            <a:ext cx="8382000" cy="5410200"/>
          </a:xfrm>
        </p:spPr>
        <p:txBody>
          <a:bodyPr>
            <a:normAutofit fontScale="92500" lnSpcReduction="10000"/>
          </a:bodyPr>
          <a:lstStyle/>
          <a:p>
            <a:pPr marL="0" indent="0">
              <a:buNone/>
            </a:pPr>
            <a:r>
              <a:rPr lang="en-US" b="1" dirty="0"/>
              <a:t>Ballot Title and Text of Ballot Issue __ </a:t>
            </a:r>
            <a:r>
              <a:rPr lang="en-US" dirty="0"/>
              <a:t>(streets trust fund sales tax </a:t>
            </a:r>
            <a:r>
              <a:rPr lang="en-US" dirty="0" smtClean="0"/>
              <a:t>)</a:t>
            </a:r>
          </a:p>
          <a:p>
            <a:pPr marL="0" indent="0">
              <a:buNone/>
            </a:pPr>
            <a:endParaRPr lang="en-US" dirty="0"/>
          </a:p>
          <a:p>
            <a:pPr marL="0" indent="0">
              <a:buNone/>
            </a:pPr>
            <a:r>
              <a:rPr lang="en-US" dirty="0"/>
              <a:t>SHALL CITY OF ALAMOSA TAXES BE INCREASED BY </a:t>
            </a:r>
            <a:r>
              <a:rPr lang="en-US" b="1" dirty="0" smtClean="0"/>
              <a:t>$1,700,000 </a:t>
            </a:r>
            <a:r>
              <a:rPr lang="en-US" dirty="0"/>
              <a:t>IN THE FIRST FISCAL YEAR, TO BE USED </a:t>
            </a:r>
            <a:r>
              <a:rPr lang="en-US" b="1" dirty="0"/>
              <a:t>SOLELY TO FUND STREET MAINTENANCE AND IMPROVEMENTS FOR THOSE STREETS IDENTIFIED IN RESOLUTION NO. 13-2019 AND FOR NO OTHER PURPOSE</a:t>
            </a:r>
            <a:r>
              <a:rPr lang="en-US" dirty="0"/>
              <a:t>, BEGINNING JANUARY 1, 2020, AND BY SUCH AMOUNTS AS ARE RAISED ANNUALLY THEREAFTER FOR A </a:t>
            </a:r>
            <a:r>
              <a:rPr lang="en-US" b="1" dirty="0"/>
              <a:t>TEN YEAR PERIOD ENDING DECEMBER 31, 2029</a:t>
            </a:r>
            <a:r>
              <a:rPr lang="en-US" dirty="0"/>
              <a:t>, BY IMPOSING AN ADDITIONAL </a:t>
            </a:r>
            <a:r>
              <a:rPr lang="en-US" b="1" dirty="0"/>
              <a:t>ONE-HALF PERCENT</a:t>
            </a:r>
            <a:r>
              <a:rPr lang="en-US" dirty="0"/>
              <a:t> ( ONE-HALF CENT PER DOLLAR SPENT) SALES TAX AND USE TAX, WITH THE RESULTING TAX REVENUES ALLOWED TO BE COLLECTED AND SPENT, NOTWITHSTANDING ANY EXPENDITURE, REVENUE RAISING, OR OTHER LIMITATION CONTAINED IN ARTICLE X, § 20 OF THE COLORADO CONSTITUTION ANY OTHER LIMITATIONS PROVIDED BY LAW?</a:t>
            </a:r>
          </a:p>
          <a:p>
            <a:pPr marL="0" indent="0">
              <a:buNone/>
            </a:pPr>
            <a:endParaRPr lang="en-US" dirty="0" smtClean="0"/>
          </a:p>
        </p:txBody>
      </p:sp>
    </p:spTree>
    <p:extLst>
      <p:ext uri="{BB962C8B-B14F-4D97-AF65-F5344CB8AC3E}">
        <p14:creationId xmlns:p14="http://schemas.microsoft.com/office/powerpoint/2010/main" val="2600378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52600"/>
            <a:ext cx="8915400" cy="4876800"/>
          </a:xfrm>
        </p:spPr>
        <p:txBody>
          <a:bodyPr>
            <a:normAutofit/>
          </a:bodyPr>
          <a:lstStyle/>
          <a:p>
            <a:r>
              <a:rPr lang="en-US" dirty="0" smtClean="0"/>
              <a:t>½ cent </a:t>
            </a:r>
            <a:r>
              <a:rPr lang="en-US" dirty="0" smtClean="0">
                <a:solidFill>
                  <a:schemeClr val="accent3"/>
                </a:solidFill>
              </a:rPr>
              <a:t>Dedicated</a:t>
            </a:r>
            <a:r>
              <a:rPr lang="en-US" dirty="0" smtClean="0"/>
              <a:t> Streets Sales Tax - </a:t>
            </a:r>
            <a:r>
              <a:rPr lang="en-US" dirty="0" smtClean="0">
                <a:solidFill>
                  <a:schemeClr val="accent3"/>
                </a:solidFill>
              </a:rPr>
              <a:t>$1.3 million </a:t>
            </a:r>
            <a:r>
              <a:rPr lang="en-US" dirty="0" smtClean="0">
                <a:solidFill>
                  <a:schemeClr val="accent6"/>
                </a:solidFill>
              </a:rPr>
              <a:t>annually</a:t>
            </a:r>
          </a:p>
          <a:p>
            <a:r>
              <a:rPr lang="en-US" dirty="0"/>
              <a:t>Continue </a:t>
            </a:r>
            <a:r>
              <a:rPr lang="en-US" dirty="0">
                <a:solidFill>
                  <a:schemeClr val="accent3"/>
                </a:solidFill>
              </a:rPr>
              <a:t>$500,000 </a:t>
            </a:r>
            <a:r>
              <a:rPr lang="en-US" dirty="0"/>
              <a:t>from General Fund</a:t>
            </a:r>
          </a:p>
          <a:p>
            <a:r>
              <a:rPr lang="en-US" dirty="0" smtClean="0">
                <a:solidFill>
                  <a:schemeClr val="accent6"/>
                </a:solidFill>
              </a:rPr>
              <a:t>10-Year</a:t>
            </a:r>
            <a:r>
              <a:rPr lang="en-US" dirty="0" smtClean="0"/>
              <a:t> </a:t>
            </a:r>
            <a:r>
              <a:rPr lang="en-US" dirty="0" smtClean="0">
                <a:solidFill>
                  <a:schemeClr val="accent3"/>
                </a:solidFill>
              </a:rPr>
              <a:t>Sunset</a:t>
            </a:r>
            <a:r>
              <a:rPr lang="en-US" dirty="0" smtClean="0"/>
              <a:t> to Guarantee Accountability</a:t>
            </a:r>
          </a:p>
          <a:p>
            <a:r>
              <a:rPr lang="en-US" dirty="0" smtClean="0"/>
              <a:t>Dedicated Streets Fund – </a:t>
            </a:r>
            <a:r>
              <a:rPr lang="en-US" dirty="0" smtClean="0">
                <a:solidFill>
                  <a:schemeClr val="accent3"/>
                </a:solidFill>
              </a:rPr>
              <a:t>100% Transparency</a:t>
            </a:r>
          </a:p>
          <a:p>
            <a:r>
              <a:rPr lang="en-US" dirty="0" smtClean="0"/>
              <a:t>Projects </a:t>
            </a:r>
            <a:r>
              <a:rPr lang="en-US" dirty="0" smtClean="0">
                <a:solidFill>
                  <a:schemeClr val="accent3"/>
                </a:solidFill>
              </a:rPr>
              <a:t>Identified</a:t>
            </a:r>
            <a:r>
              <a:rPr lang="en-US" dirty="0" smtClean="0"/>
              <a:t> Up-Front – know what will be funded</a:t>
            </a:r>
          </a:p>
          <a:p>
            <a:r>
              <a:rPr lang="en-US" b="1" dirty="0" smtClean="0">
                <a:solidFill>
                  <a:schemeClr val="accent3"/>
                </a:solidFill>
              </a:rPr>
              <a:t>47</a:t>
            </a:r>
            <a:r>
              <a:rPr lang="en-US" b="1" dirty="0">
                <a:solidFill>
                  <a:schemeClr val="accent3"/>
                </a:solidFill>
              </a:rPr>
              <a:t>%</a:t>
            </a:r>
            <a:r>
              <a:rPr lang="en-US" dirty="0">
                <a:solidFill>
                  <a:schemeClr val="accent3"/>
                </a:solidFill>
              </a:rPr>
              <a:t> </a:t>
            </a:r>
            <a:r>
              <a:rPr lang="en-US" dirty="0"/>
              <a:t>of sales tax is paid by nonresidents </a:t>
            </a:r>
            <a:endParaRPr lang="en-US" dirty="0" smtClean="0"/>
          </a:p>
          <a:p>
            <a:r>
              <a:rPr lang="en-US" dirty="0"/>
              <a:t>What does this mean for shoppers?</a:t>
            </a:r>
          </a:p>
          <a:p>
            <a:pPr lvl="1">
              <a:lnSpc>
                <a:spcPct val="150000"/>
              </a:lnSpc>
            </a:pPr>
            <a:r>
              <a:rPr lang="en-US" dirty="0" smtClean="0"/>
              <a:t>Spend </a:t>
            </a:r>
            <a:r>
              <a:rPr lang="en-US" dirty="0"/>
              <a:t>$2 - </a:t>
            </a:r>
            <a:r>
              <a:rPr lang="en-US" b="1" dirty="0">
                <a:solidFill>
                  <a:schemeClr val="accent3"/>
                </a:solidFill>
              </a:rPr>
              <a:t>$0.01 </a:t>
            </a:r>
            <a:r>
              <a:rPr lang="en-US" dirty="0"/>
              <a:t>for streets</a:t>
            </a:r>
          </a:p>
          <a:p>
            <a:pPr lvl="1">
              <a:lnSpc>
                <a:spcPct val="150000"/>
              </a:lnSpc>
            </a:pPr>
            <a:r>
              <a:rPr lang="en-US" dirty="0"/>
              <a:t>Spend $10 – </a:t>
            </a:r>
            <a:r>
              <a:rPr lang="en-US" b="1" dirty="0">
                <a:solidFill>
                  <a:schemeClr val="accent3"/>
                </a:solidFill>
              </a:rPr>
              <a:t>$0.05 </a:t>
            </a:r>
            <a:r>
              <a:rPr lang="en-US" dirty="0"/>
              <a:t>for streets</a:t>
            </a:r>
          </a:p>
          <a:p>
            <a:pPr lvl="1">
              <a:lnSpc>
                <a:spcPct val="150000"/>
              </a:lnSpc>
            </a:pPr>
            <a:r>
              <a:rPr lang="en-US" dirty="0"/>
              <a:t>Spend $100 - </a:t>
            </a:r>
            <a:r>
              <a:rPr lang="en-US" b="1" dirty="0">
                <a:solidFill>
                  <a:schemeClr val="accent3"/>
                </a:solidFill>
              </a:rPr>
              <a:t>$0.50 </a:t>
            </a:r>
            <a:r>
              <a:rPr lang="en-US" dirty="0"/>
              <a:t>for streets</a:t>
            </a:r>
          </a:p>
          <a:p>
            <a:endParaRPr lang="en-US" dirty="0"/>
          </a:p>
          <a:p>
            <a:pPr marL="0" indent="0">
              <a:buNone/>
            </a:pPr>
            <a:endParaRPr lang="en-US" dirty="0" smtClean="0">
              <a:solidFill>
                <a:schemeClr val="accent3"/>
              </a:solidFill>
            </a:endParaRPr>
          </a:p>
        </p:txBody>
      </p:sp>
      <p:pic>
        <p:nvPicPr>
          <p:cNvPr id="5122" name="Picture 2" descr="C:\Users\hbrooks\AppData\Local\Temp\ASTcolorLong.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399"/>
            <a:ext cx="7886310" cy="835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136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brooks\AppData\Local\Temp\ASTcolorStacked.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0"/>
            <a:ext cx="6858000" cy="2125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336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Item Purchase</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$5,000 - $25</a:t>
            </a:r>
          </a:p>
          <a:p>
            <a:r>
              <a:rPr lang="en-US" dirty="0" smtClean="0"/>
              <a:t>$10,000 - $50</a:t>
            </a:r>
          </a:p>
          <a:p>
            <a:r>
              <a:rPr lang="en-US" dirty="0" smtClean="0"/>
              <a:t>$20,000 - $100</a:t>
            </a:r>
          </a:p>
          <a:p>
            <a:r>
              <a:rPr lang="en-US" dirty="0" smtClean="0"/>
              <a:t>$30,000 - $150</a:t>
            </a:r>
            <a:endParaRPr lang="en-US" dirty="0"/>
          </a:p>
        </p:txBody>
      </p:sp>
    </p:spTree>
    <p:extLst>
      <p:ext uri="{BB962C8B-B14F-4D97-AF65-F5344CB8AC3E}">
        <p14:creationId xmlns:p14="http://schemas.microsoft.com/office/powerpoint/2010/main" val="4287998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5327" y="24063"/>
            <a:ext cx="8933347" cy="914400"/>
          </a:xfrm>
        </p:spPr>
        <p:txBody>
          <a:bodyPr/>
          <a:lstStyle/>
          <a:p>
            <a:r>
              <a:rPr lang="en-US" dirty="0" smtClean="0"/>
              <a:t>2019 General Fund Revenue</a:t>
            </a:r>
            <a:endParaRPr lang="en-US" dirty="0"/>
          </a:p>
        </p:txBody>
      </p:sp>
      <p:sp>
        <p:nvSpPr>
          <p:cNvPr id="2" name="TextBox 1"/>
          <p:cNvSpPr txBox="1"/>
          <p:nvPr/>
        </p:nvSpPr>
        <p:spPr>
          <a:xfrm>
            <a:off x="3733800" y="2827419"/>
            <a:ext cx="1905000" cy="307777"/>
          </a:xfrm>
          <a:prstGeom prst="rect">
            <a:avLst/>
          </a:prstGeom>
          <a:noFill/>
        </p:spPr>
        <p:txBody>
          <a:bodyPr wrap="square" rtlCol="0">
            <a:spAutoFit/>
          </a:bodyPr>
          <a:lstStyle/>
          <a:p>
            <a:r>
              <a:rPr lang="en-US" sz="1400" dirty="0" smtClean="0">
                <a:solidFill>
                  <a:schemeClr val="bg1"/>
                </a:solidFill>
              </a:rPr>
              <a:t>$1,506,605 (14.9%)</a:t>
            </a:r>
            <a:endParaRPr lang="en-US" sz="1400" dirty="0">
              <a:solidFill>
                <a:schemeClr val="bg1"/>
              </a:solidFill>
            </a:endParaRPr>
          </a:p>
        </p:txBody>
      </p:sp>
      <p:sp>
        <p:nvSpPr>
          <p:cNvPr id="3" name="TextBox 2"/>
          <p:cNvSpPr txBox="1"/>
          <p:nvPr/>
        </p:nvSpPr>
        <p:spPr>
          <a:xfrm rot="21354625">
            <a:off x="3200400" y="3639755"/>
            <a:ext cx="1676400" cy="307777"/>
          </a:xfrm>
          <a:prstGeom prst="rect">
            <a:avLst/>
          </a:prstGeom>
          <a:noFill/>
        </p:spPr>
        <p:txBody>
          <a:bodyPr wrap="square" rtlCol="0">
            <a:spAutoFit/>
          </a:bodyPr>
          <a:lstStyle/>
          <a:p>
            <a:r>
              <a:rPr lang="en-US" sz="1400" dirty="0" smtClean="0">
                <a:solidFill>
                  <a:schemeClr val="bg1"/>
                </a:solidFill>
              </a:rPr>
              <a:t>$488,639 (4.8%)</a:t>
            </a:r>
            <a:endParaRPr lang="en-US" sz="1400" dirty="0">
              <a:solidFill>
                <a:schemeClr val="bg1"/>
              </a:solidFill>
            </a:endParaRPr>
          </a:p>
        </p:txBody>
      </p:sp>
      <p:sp>
        <p:nvSpPr>
          <p:cNvPr id="4" name="TextBox 3"/>
          <p:cNvSpPr txBox="1"/>
          <p:nvPr/>
        </p:nvSpPr>
        <p:spPr>
          <a:xfrm rot="19527734">
            <a:off x="3867151" y="4431989"/>
            <a:ext cx="1409700" cy="307777"/>
          </a:xfrm>
          <a:prstGeom prst="rect">
            <a:avLst/>
          </a:prstGeom>
          <a:noFill/>
        </p:spPr>
        <p:txBody>
          <a:bodyPr wrap="square" rtlCol="0">
            <a:spAutoFit/>
          </a:bodyPr>
          <a:lstStyle/>
          <a:p>
            <a:r>
              <a:rPr lang="en-US" sz="1400" dirty="0" smtClean="0">
                <a:solidFill>
                  <a:schemeClr val="bg1"/>
                </a:solidFill>
              </a:rPr>
              <a:t>$500,000 (4.9%)</a:t>
            </a:r>
            <a:endParaRPr lang="en-US" sz="1400" dirty="0">
              <a:solidFill>
                <a:schemeClr val="bg1"/>
              </a:solidFill>
            </a:endParaRPr>
          </a:p>
        </p:txBody>
      </p:sp>
      <p:pic>
        <p:nvPicPr>
          <p:cNvPr id="3074" name="Picture 2" descr="https://lh3.googleusercontent.com/3PYJuokmQTQHjOcU2ionRIGJRYzBiZXaXb0pCoasAMfQ9aYeTOwcH3o6uUPaAm3VVDddCRWETUL8KtC3CycaIsHc-3YQGCWS2xfhzMJ17yRJ2Sgzt00zdGph4l1Ro5UliqHpyKwQWO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27" y="1002649"/>
            <a:ext cx="8933347" cy="585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324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brooks\AppData\Local\Temp\StreetImprovements2008_2018.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046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District Bonds</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Bonds for the addition passed in 2012 and will sunset in 2024</a:t>
            </a:r>
          </a:p>
          <a:p>
            <a:r>
              <a:rPr lang="en-US" dirty="0" smtClean="0"/>
              <a:t>Bonds for High School passed in 2009 and will sunset in 2030</a:t>
            </a:r>
            <a:endParaRPr lang="en-US" dirty="0"/>
          </a:p>
        </p:txBody>
      </p:sp>
    </p:spTree>
    <p:extLst>
      <p:ext uri="{BB962C8B-B14F-4D97-AF65-F5344CB8AC3E}">
        <p14:creationId xmlns:p14="http://schemas.microsoft.com/office/powerpoint/2010/main" val="367273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90600"/>
          </a:xfrm>
        </p:spPr>
        <p:txBody>
          <a:bodyPr/>
          <a:lstStyle/>
          <a:p>
            <a:r>
              <a:rPr lang="en-US" sz="5000" dirty="0" smtClean="0"/>
              <a:t>½ cent </a:t>
            </a:r>
            <a:r>
              <a:rPr lang="en-US" sz="5000" dirty="0" smtClean="0">
                <a:solidFill>
                  <a:schemeClr val="accent3"/>
                </a:solidFill>
              </a:rPr>
              <a:t>Dedicated</a:t>
            </a:r>
            <a:r>
              <a:rPr lang="en-US" sz="5000" dirty="0" smtClean="0"/>
              <a:t> Streets Tax</a:t>
            </a:r>
            <a:endParaRPr lang="en-US" sz="5000" dirty="0"/>
          </a:p>
        </p:txBody>
      </p:sp>
      <p:sp>
        <p:nvSpPr>
          <p:cNvPr id="3" name="Content Placeholder 2"/>
          <p:cNvSpPr>
            <a:spLocks noGrp="1"/>
          </p:cNvSpPr>
          <p:nvPr>
            <p:ph idx="1"/>
          </p:nvPr>
        </p:nvSpPr>
        <p:spPr>
          <a:xfrm>
            <a:off x="457200" y="1447799"/>
            <a:ext cx="8229600" cy="4343401"/>
          </a:xfrm>
        </p:spPr>
        <p:txBody>
          <a:bodyPr>
            <a:normAutofit/>
          </a:bodyPr>
          <a:lstStyle/>
          <a:p>
            <a:pPr marL="0" indent="0">
              <a:lnSpc>
                <a:spcPct val="150000"/>
              </a:lnSpc>
              <a:buNone/>
            </a:pPr>
            <a:r>
              <a:rPr lang="en-US" b="1" dirty="0" smtClean="0">
                <a:solidFill>
                  <a:schemeClr val="accent3"/>
                </a:solidFill>
              </a:rPr>
              <a:t>100% </a:t>
            </a:r>
            <a:r>
              <a:rPr lang="en-US" b="1" dirty="0" smtClean="0">
                <a:solidFill>
                  <a:schemeClr val="tx2"/>
                </a:solidFill>
              </a:rPr>
              <a:t>of the ½¢ dedicated streets tax will be placed in the Streets Trust Fund to be used only on those items in </a:t>
            </a:r>
            <a:r>
              <a:rPr lang="en-US" b="1" dirty="0" smtClean="0">
                <a:solidFill>
                  <a:schemeClr val="accent3"/>
                </a:solidFill>
              </a:rPr>
              <a:t>Resolution 13-2019</a:t>
            </a:r>
            <a:r>
              <a:rPr lang="en-US" b="1" dirty="0" smtClean="0">
                <a:solidFill>
                  <a:schemeClr val="tx2"/>
                </a:solidFill>
              </a:rPr>
              <a:t>.  </a:t>
            </a:r>
          </a:p>
          <a:p>
            <a:pPr marL="0" indent="0">
              <a:lnSpc>
                <a:spcPct val="150000"/>
              </a:lnSpc>
              <a:buNone/>
            </a:pPr>
            <a:endParaRPr lang="en-US" b="1" dirty="0" smtClean="0">
              <a:solidFill>
                <a:schemeClr val="tx2"/>
              </a:solidFill>
            </a:endParaRPr>
          </a:p>
          <a:p>
            <a:pPr marL="0" indent="0">
              <a:lnSpc>
                <a:spcPct val="150000"/>
              </a:lnSpc>
              <a:buNone/>
            </a:pPr>
            <a:r>
              <a:rPr lang="en-US" b="1" dirty="0" smtClean="0">
                <a:solidFill>
                  <a:schemeClr val="tx2"/>
                </a:solidFill>
              </a:rPr>
              <a:t>The City will also transfer </a:t>
            </a:r>
            <a:r>
              <a:rPr lang="en-US" b="1" dirty="0" smtClean="0">
                <a:solidFill>
                  <a:schemeClr val="accent3"/>
                </a:solidFill>
              </a:rPr>
              <a:t>$500,000 </a:t>
            </a:r>
            <a:r>
              <a:rPr lang="en-US" b="1" dirty="0" smtClean="0">
                <a:solidFill>
                  <a:schemeClr val="tx2"/>
                </a:solidFill>
              </a:rPr>
              <a:t>annually from the General Fund to the Streets Trust Fund for those identified projects.</a:t>
            </a:r>
            <a:endParaRPr lang="en-US" dirty="0"/>
          </a:p>
        </p:txBody>
      </p:sp>
      <p:pic>
        <p:nvPicPr>
          <p:cNvPr id="3074" name="Picture 2" descr="C:\Users\hbrooks\AppData\Local\Temp\ASTcolorLong.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1" y="5855281"/>
            <a:ext cx="5562600" cy="58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854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600200"/>
          </a:xfrm>
        </p:spPr>
        <p:txBody>
          <a:bodyPr/>
          <a:lstStyle/>
          <a:p>
            <a:r>
              <a:rPr lang="en-US" sz="5000" dirty="0" smtClean="0"/>
              <a:t>Citizen Input Through the Comprehensive Plan</a:t>
            </a:r>
            <a:endParaRPr lang="en-US" sz="5000" dirty="0"/>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945655" y="1600200"/>
            <a:ext cx="5421131" cy="517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00600" y="5572444"/>
            <a:ext cx="685800" cy="338554"/>
          </a:xfrm>
          <a:prstGeom prst="rect">
            <a:avLst/>
          </a:prstGeom>
          <a:noFill/>
        </p:spPr>
        <p:txBody>
          <a:bodyPr wrap="square" rtlCol="0">
            <a:spAutoFit/>
          </a:bodyPr>
          <a:lstStyle/>
          <a:p>
            <a:r>
              <a:rPr lang="en-US" sz="1600" dirty="0" smtClean="0">
                <a:solidFill>
                  <a:schemeClr val="bg1"/>
                </a:solidFill>
              </a:rPr>
              <a:t>24%</a:t>
            </a:r>
            <a:endParaRPr lang="en-US" sz="1600" dirty="0">
              <a:solidFill>
                <a:schemeClr val="bg1"/>
              </a:solidFill>
            </a:endParaRPr>
          </a:p>
        </p:txBody>
      </p:sp>
      <p:sp>
        <p:nvSpPr>
          <p:cNvPr id="2" name="TextBox 1"/>
          <p:cNvSpPr txBox="1"/>
          <p:nvPr/>
        </p:nvSpPr>
        <p:spPr>
          <a:xfrm>
            <a:off x="457200" y="4572000"/>
            <a:ext cx="2362200" cy="369332"/>
          </a:xfrm>
          <a:prstGeom prst="rect">
            <a:avLst/>
          </a:prstGeom>
          <a:noFill/>
        </p:spPr>
        <p:txBody>
          <a:bodyPr wrap="square" rtlCol="0">
            <a:spAutoFit/>
          </a:bodyPr>
          <a:lstStyle/>
          <a:p>
            <a:r>
              <a:rPr lang="en-US" b="1" dirty="0" smtClean="0">
                <a:solidFill>
                  <a:schemeClr val="accent3"/>
                </a:solidFill>
              </a:rPr>
              <a:t>44% Bad or Very Bad</a:t>
            </a:r>
            <a:endParaRPr lang="en-US" b="1" dirty="0">
              <a:solidFill>
                <a:schemeClr val="accent3"/>
              </a:solidFill>
            </a:endParaRPr>
          </a:p>
        </p:txBody>
      </p:sp>
    </p:spTree>
    <p:extLst>
      <p:ext uri="{BB962C8B-B14F-4D97-AF65-F5344CB8AC3E}">
        <p14:creationId xmlns:p14="http://schemas.microsoft.com/office/powerpoint/2010/main" val="1676022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30" y="2057399"/>
            <a:ext cx="8744733" cy="439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32243" y="76200"/>
            <a:ext cx="8229600" cy="1600200"/>
          </a:xfrm>
        </p:spPr>
        <p:txBody>
          <a:bodyPr/>
          <a:lstStyle/>
          <a:p>
            <a:r>
              <a:rPr lang="en-US" dirty="0"/>
              <a:t>Citizen Input Through the Comprehensive Plan</a:t>
            </a:r>
          </a:p>
        </p:txBody>
      </p:sp>
      <p:sp>
        <p:nvSpPr>
          <p:cNvPr id="2" name="Right Arrow 1"/>
          <p:cNvSpPr/>
          <p:nvPr/>
        </p:nvSpPr>
        <p:spPr>
          <a:xfrm>
            <a:off x="616618" y="53340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54668" y="4614110"/>
            <a:ext cx="7239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215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Historical Street Funding</a:t>
            </a:r>
            <a:endParaRPr lang="en-US" dirty="0"/>
          </a:p>
        </p:txBody>
      </p:sp>
      <p:sp>
        <p:nvSpPr>
          <p:cNvPr id="7" name="TextBox 6"/>
          <p:cNvSpPr txBox="1"/>
          <p:nvPr/>
        </p:nvSpPr>
        <p:spPr>
          <a:xfrm>
            <a:off x="5334000" y="6163507"/>
            <a:ext cx="3124200" cy="338554"/>
          </a:xfrm>
          <a:prstGeom prst="rect">
            <a:avLst/>
          </a:prstGeom>
          <a:noFill/>
        </p:spPr>
        <p:txBody>
          <a:bodyPr wrap="square" rtlCol="0">
            <a:spAutoFit/>
          </a:bodyPr>
          <a:lstStyle/>
          <a:p>
            <a:r>
              <a:rPr lang="en-US" sz="1600" dirty="0" smtClean="0"/>
              <a:t>*165,000 funded through a grant</a:t>
            </a:r>
            <a:endParaRPr lang="en-US" sz="1600" dirty="0"/>
          </a:p>
        </p:txBody>
      </p:sp>
      <p:graphicFrame>
        <p:nvGraphicFramePr>
          <p:cNvPr id="8" name="Chart 7"/>
          <p:cNvGraphicFramePr/>
          <p:nvPr>
            <p:extLst>
              <p:ext uri="{D42A27DB-BD31-4B8C-83A1-F6EECF244321}">
                <p14:modId xmlns:p14="http://schemas.microsoft.com/office/powerpoint/2010/main" val="2251697527"/>
              </p:ext>
            </p:extLst>
          </p:nvPr>
        </p:nvGraphicFramePr>
        <p:xfrm>
          <a:off x="533400" y="152400"/>
          <a:ext cx="82296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9283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57" y="76200"/>
            <a:ext cx="8229600" cy="990600"/>
          </a:xfrm>
        </p:spPr>
        <p:txBody>
          <a:bodyPr/>
          <a:lstStyle/>
          <a:p>
            <a:r>
              <a:rPr lang="en-US" dirty="0"/>
              <a:t>Street Facts</a:t>
            </a:r>
          </a:p>
        </p:txBody>
      </p:sp>
      <p:sp>
        <p:nvSpPr>
          <p:cNvPr id="3" name="Content Placeholder 2"/>
          <p:cNvSpPr>
            <a:spLocks noGrp="1"/>
          </p:cNvSpPr>
          <p:nvPr>
            <p:ph idx="1"/>
          </p:nvPr>
        </p:nvSpPr>
        <p:spPr>
          <a:xfrm>
            <a:off x="381000" y="1219200"/>
            <a:ext cx="8229600" cy="4678363"/>
          </a:xfrm>
        </p:spPr>
        <p:txBody>
          <a:bodyPr/>
          <a:lstStyle/>
          <a:p>
            <a:r>
              <a:rPr lang="en-US" dirty="0"/>
              <a:t>63.45 total miles of roads</a:t>
            </a:r>
          </a:p>
          <a:p>
            <a:pPr lvl="1"/>
            <a:r>
              <a:rPr lang="en-US" dirty="0"/>
              <a:t>58.79 miles of paved roads</a:t>
            </a:r>
          </a:p>
          <a:p>
            <a:pPr lvl="1"/>
            <a:r>
              <a:rPr lang="en-US" dirty="0"/>
              <a:t>4.66 miles of unpaved roads</a:t>
            </a:r>
          </a:p>
          <a:p>
            <a:pPr lvl="1"/>
            <a:r>
              <a:rPr lang="en-US" dirty="0"/>
              <a:t>72.8 miles to </a:t>
            </a:r>
            <a:r>
              <a:rPr lang="en-US" b="1" dirty="0">
                <a:solidFill>
                  <a:schemeClr val="tx2"/>
                </a:solidFill>
              </a:rPr>
              <a:t>Walsenburg</a:t>
            </a:r>
            <a:endParaRPr lang="en-US" sz="900" b="1" dirty="0">
              <a:solidFill>
                <a:schemeClr val="tx2"/>
              </a:solidFill>
            </a:endParaRPr>
          </a:p>
          <a:p>
            <a:endParaRPr lang="en-US" sz="900" dirty="0" smtClean="0"/>
          </a:p>
          <a:p>
            <a:r>
              <a:rPr lang="en-US" dirty="0" smtClean="0"/>
              <a:t>It </a:t>
            </a:r>
            <a:r>
              <a:rPr lang="en-US" dirty="0"/>
              <a:t>costs </a:t>
            </a:r>
            <a:r>
              <a:rPr lang="en-US" dirty="0" smtClean="0"/>
              <a:t>roughly $300,000 per block to </a:t>
            </a:r>
            <a:r>
              <a:rPr lang="en-US" dirty="0"/>
              <a:t>build/rebuild a new </a:t>
            </a:r>
            <a:r>
              <a:rPr lang="en-US" dirty="0" smtClean="0"/>
              <a:t>road or $500 per linear foot.</a:t>
            </a:r>
            <a:endParaRPr lang="en-US" dirty="0"/>
          </a:p>
          <a:p>
            <a:pPr lvl="1"/>
            <a:r>
              <a:rPr lang="en-US" dirty="0"/>
              <a:t>A new road should last 15-20 </a:t>
            </a:r>
            <a:r>
              <a:rPr lang="en-US" dirty="0" smtClean="0"/>
              <a:t>years before significant maintenance is needed.</a:t>
            </a:r>
            <a:endParaRPr lang="en-US" dirty="0"/>
          </a:p>
          <a:p>
            <a:endParaRPr lang="en-US" dirty="0"/>
          </a:p>
        </p:txBody>
      </p:sp>
      <p:pic>
        <p:nvPicPr>
          <p:cNvPr id="10242" name="Picture 2" descr="C:\Users\hbrooks\AppData\Local\Temp\Constructi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962400"/>
            <a:ext cx="4838476" cy="27216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10200" y="1626586"/>
            <a:ext cx="3162076" cy="646331"/>
          </a:xfrm>
          <a:prstGeom prst="rect">
            <a:avLst/>
          </a:prstGeom>
          <a:noFill/>
        </p:spPr>
        <p:txBody>
          <a:bodyPr wrap="square" rtlCol="0">
            <a:spAutoFit/>
          </a:bodyPr>
          <a:lstStyle/>
          <a:p>
            <a:r>
              <a:rPr lang="en-US" b="1" dirty="0" smtClean="0">
                <a:solidFill>
                  <a:schemeClr val="accent3"/>
                </a:solidFill>
              </a:rPr>
              <a:t>Estimated that 1/3 of our streets need to be rebuilt!</a:t>
            </a:r>
            <a:endParaRPr lang="en-US" b="1" dirty="0">
              <a:solidFill>
                <a:schemeClr val="accent3"/>
              </a:solidFill>
            </a:endParaRPr>
          </a:p>
        </p:txBody>
      </p:sp>
    </p:spTree>
    <p:extLst>
      <p:ext uri="{BB962C8B-B14F-4D97-AF65-F5344CB8AC3E}">
        <p14:creationId xmlns:p14="http://schemas.microsoft.com/office/powerpoint/2010/main" val="66512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32"/>
            <a:ext cx="8229600" cy="926432"/>
          </a:xfrm>
        </p:spPr>
        <p:txBody>
          <a:bodyPr/>
          <a:lstStyle/>
          <a:p>
            <a:r>
              <a:rPr lang="en-US" dirty="0"/>
              <a:t>Street Facts</a:t>
            </a:r>
          </a:p>
        </p:txBody>
      </p:sp>
      <p:sp>
        <p:nvSpPr>
          <p:cNvPr id="3" name="Content Placeholder 2"/>
          <p:cNvSpPr>
            <a:spLocks noGrp="1"/>
          </p:cNvSpPr>
          <p:nvPr>
            <p:ph idx="1"/>
          </p:nvPr>
        </p:nvSpPr>
        <p:spPr>
          <a:xfrm>
            <a:off x="457200" y="1143000"/>
            <a:ext cx="8229600" cy="4983163"/>
          </a:xfrm>
        </p:spPr>
        <p:txBody>
          <a:bodyPr/>
          <a:lstStyle/>
          <a:p>
            <a:r>
              <a:rPr lang="en-US" sz="2000" dirty="0"/>
              <a:t>It costs </a:t>
            </a:r>
            <a:r>
              <a:rPr lang="en-US" sz="2000" dirty="0" smtClean="0"/>
              <a:t>roughly </a:t>
            </a:r>
            <a:r>
              <a:rPr lang="en-US" sz="2000" b="1" dirty="0" smtClean="0"/>
              <a:t>$69,120 </a:t>
            </a:r>
            <a:r>
              <a:rPr lang="en-US" sz="2000" dirty="0" smtClean="0"/>
              <a:t>per block to </a:t>
            </a:r>
            <a:r>
              <a:rPr lang="en-US" sz="2000" dirty="0">
                <a:solidFill>
                  <a:schemeClr val="accent3"/>
                </a:solidFill>
              </a:rPr>
              <a:t>overlay</a:t>
            </a:r>
            <a:r>
              <a:rPr lang="en-US" sz="2000" dirty="0"/>
              <a:t> a </a:t>
            </a:r>
            <a:r>
              <a:rPr lang="en-US" sz="2000" dirty="0" smtClean="0"/>
              <a:t>road or $2.31per square </a:t>
            </a:r>
            <a:r>
              <a:rPr lang="en-US" sz="2000" dirty="0" smtClean="0"/>
              <a:t>foot.</a:t>
            </a:r>
            <a:r>
              <a:rPr lang="en-US" sz="2000" dirty="0"/>
              <a:t> </a:t>
            </a:r>
            <a:r>
              <a:rPr lang="en-US" sz="2000" dirty="0" smtClean="0"/>
              <a:t> E</a:t>
            </a:r>
            <a:r>
              <a:rPr lang="en-US" sz="2000" dirty="0" smtClean="0"/>
              <a:t>xtends </a:t>
            </a:r>
            <a:r>
              <a:rPr lang="en-US" sz="2000" dirty="0"/>
              <a:t>the life of the </a:t>
            </a:r>
            <a:r>
              <a:rPr lang="en-US" sz="2000" dirty="0" smtClean="0"/>
              <a:t>street </a:t>
            </a:r>
            <a:r>
              <a:rPr lang="en-US" sz="2000" dirty="0"/>
              <a:t>by </a:t>
            </a:r>
            <a:r>
              <a:rPr lang="en-US" sz="2000" b="1" dirty="0" smtClean="0"/>
              <a:t>10-15 years</a:t>
            </a:r>
            <a:r>
              <a:rPr lang="en-US" sz="2000" dirty="0" smtClean="0"/>
              <a:t> </a:t>
            </a:r>
            <a:r>
              <a:rPr lang="en-US" sz="2000" dirty="0" smtClean="0"/>
              <a:t>and can </a:t>
            </a:r>
            <a:r>
              <a:rPr lang="en-US" sz="2000" dirty="0" smtClean="0"/>
              <a:t>only be performed on streets in </a:t>
            </a:r>
            <a:r>
              <a:rPr lang="en-US" sz="2000" b="1" dirty="0" smtClean="0"/>
              <a:t>adequate condition</a:t>
            </a:r>
            <a:r>
              <a:rPr lang="en-US" sz="2000" dirty="0" smtClean="0"/>
              <a:t>.</a:t>
            </a:r>
          </a:p>
          <a:p>
            <a:r>
              <a:rPr lang="en-US" sz="2000" dirty="0"/>
              <a:t>It costs roughly </a:t>
            </a:r>
            <a:r>
              <a:rPr lang="en-US" sz="2000" b="1" dirty="0"/>
              <a:t>$27,300 </a:t>
            </a:r>
            <a:r>
              <a:rPr lang="en-US" sz="2000" dirty="0"/>
              <a:t>per block to </a:t>
            </a:r>
            <a:r>
              <a:rPr lang="en-US" sz="2000" dirty="0">
                <a:solidFill>
                  <a:schemeClr val="accent3"/>
                </a:solidFill>
              </a:rPr>
              <a:t>slurry seal</a:t>
            </a:r>
            <a:r>
              <a:rPr lang="en-US" sz="2000" dirty="0"/>
              <a:t> a road or $0.91 per square foot.  Will extend the life of the street by roughly </a:t>
            </a:r>
            <a:r>
              <a:rPr lang="en-US" sz="2000" b="1" dirty="0"/>
              <a:t>5 years</a:t>
            </a:r>
            <a:r>
              <a:rPr lang="en-US" sz="2000" dirty="0"/>
              <a:t>, but can only be done on streets in </a:t>
            </a:r>
            <a:r>
              <a:rPr lang="en-US" sz="2000" b="1" dirty="0"/>
              <a:t>adequate condition</a:t>
            </a:r>
            <a:r>
              <a:rPr lang="en-US" sz="2000" dirty="0"/>
              <a:t>.</a:t>
            </a:r>
          </a:p>
          <a:p>
            <a:endParaRPr lang="en-US" dirty="0"/>
          </a:p>
          <a:p>
            <a:endParaRPr lang="en-US" dirty="0"/>
          </a:p>
        </p:txBody>
      </p:sp>
      <p:pic>
        <p:nvPicPr>
          <p:cNvPr id="9218" name="Picture 2" descr="C:\Users\hbrooks\AppData\Local\Temp\Overlay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4067926"/>
            <a:ext cx="4953000" cy="27860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brooks\AppData\Local\Temp\slur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124200"/>
            <a:ext cx="4478867" cy="251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230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4821"/>
          </a:xfrm>
        </p:spPr>
        <p:txBody>
          <a:bodyPr/>
          <a:lstStyle/>
          <a:p>
            <a:r>
              <a:rPr lang="en-US" dirty="0" smtClean="0"/>
              <a:t>2019 Budget Revenues</a:t>
            </a:r>
            <a:endParaRPr lang="en-US" dirty="0"/>
          </a:p>
        </p:txBody>
      </p:sp>
      <p:pic>
        <p:nvPicPr>
          <p:cNvPr id="1026" name="Picture 2" descr="https://lh5.googleusercontent.com/A3Rai52FM4GmzLtmhJ5qi6AHqnqCC1gq45m-ziH3cwzMEVCyyaYY83VmXezgWWf1RPWoFaoRIiqqRv-0RJlnJAQi4OGTIaslIB8rmfzmx7XeZ0i1qgJOOJvbDB09Q5OgQA5Ig8TsL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15428"/>
            <a:ext cx="7924800" cy="567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5312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Executive</Template>
  <TotalTime>6827</TotalTime>
  <Words>1530</Words>
  <Application>Microsoft Office PowerPoint</Application>
  <PresentationFormat>On-screen Show (4:3)</PresentationFormat>
  <Paragraphs>189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Executive</vt:lpstr>
      <vt:lpstr>PowerPoint Presentation</vt:lpstr>
      <vt:lpstr>½ cent Dedicated Streets Tax</vt:lpstr>
      <vt:lpstr>½ cent Dedicated Streets Tax</vt:lpstr>
      <vt:lpstr>Citizen Input Through the Comprehensive Plan</vt:lpstr>
      <vt:lpstr>Citizen Input Through the Comprehensive Plan</vt:lpstr>
      <vt:lpstr>Historical Street Funding</vt:lpstr>
      <vt:lpstr>Street Facts</vt:lpstr>
      <vt:lpstr>Street Facts</vt:lpstr>
      <vt:lpstr>2019 Budget Revenues</vt:lpstr>
      <vt:lpstr>2019 General Fund Expenditures</vt:lpstr>
      <vt:lpstr>Regular Growth in Sales Tax Cannot Solve</vt:lpstr>
      <vt:lpstr>Cutting Services Cannot Solve</vt:lpstr>
      <vt:lpstr>Citizen Streets Committee</vt:lpstr>
      <vt:lpstr>Resolution 13-2019</vt:lpstr>
      <vt:lpstr>Resolution 13-2019</vt:lpstr>
      <vt:lpstr>Resolution 13-2019</vt:lpstr>
      <vt:lpstr>Resolution 13-2019</vt:lpstr>
      <vt:lpstr>Future Spending on Streets</vt:lpstr>
      <vt:lpstr>PowerPoint Presentation</vt:lpstr>
      <vt:lpstr>Meeting Promises</vt:lpstr>
      <vt:lpstr>Sales Tax Rates</vt:lpstr>
      <vt:lpstr>We Are Not Alone</vt:lpstr>
      <vt:lpstr>Ballot Language</vt:lpstr>
      <vt:lpstr>PowerPoint Presentation</vt:lpstr>
      <vt:lpstr>PowerPoint Presentation</vt:lpstr>
      <vt:lpstr>Large Item Purchase</vt:lpstr>
      <vt:lpstr>2019 General Fund Revenue</vt:lpstr>
      <vt:lpstr>PowerPoint Presentation</vt:lpstr>
      <vt:lpstr>School District Bonds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Brooks</dc:creator>
  <cp:lastModifiedBy>Heather Brooks</cp:lastModifiedBy>
  <cp:revision>276</cp:revision>
  <cp:lastPrinted>2019-07-31T22:26:16Z</cp:lastPrinted>
  <dcterms:created xsi:type="dcterms:W3CDTF">2019-01-11T22:35:34Z</dcterms:created>
  <dcterms:modified xsi:type="dcterms:W3CDTF">2019-08-19T17:27:59Z</dcterms:modified>
</cp:coreProperties>
</file>